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5"/>
  </p:notesMasterIdLst>
  <p:sldIdLst>
    <p:sldId id="257" r:id="rId2"/>
    <p:sldId id="278" r:id="rId3"/>
    <p:sldId id="258" r:id="rId4"/>
    <p:sldId id="259" r:id="rId5"/>
    <p:sldId id="260" r:id="rId6"/>
    <p:sldId id="261" r:id="rId7"/>
    <p:sldId id="262" r:id="rId8"/>
    <p:sldId id="263" r:id="rId9"/>
    <p:sldId id="279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77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SUS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3-18T17:49:36.804" idx="1">
    <p:pos x="10" y="10"/>
    <p:text/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999893-574E-42C7-99D6-9D8067F2C0DF}" type="datetimeFigureOut">
              <a:rPr lang="en-US" smtClean="0"/>
              <a:t>6/19/2020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4A9F48-A12B-4DE3-8916-888EDD467B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604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A596132-7EF8-4C11-BB24-915135AF810C}" type="slidenum">
              <a:rPr lang="id-ID">
                <a:solidFill>
                  <a:prstClr val="black"/>
                </a:solidFill>
              </a:rPr>
              <a:pPr>
                <a:defRPr/>
              </a:pPr>
              <a:t>22</a:t>
            </a:fld>
            <a:endParaRPr lang="id-ID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54A74C1-0E3F-4347-B557-579DD889B38D}" type="datetimeFigureOut">
              <a:rPr lang="id-ID">
                <a:solidFill>
                  <a:srgbClr val="4F271C">
                    <a:shade val="50000"/>
                    <a:satMod val="200000"/>
                  </a:srgbClr>
                </a:solidFill>
              </a:rPr>
              <a:pPr>
                <a:defRPr/>
              </a:pPr>
              <a:t>19/06/2020</a:t>
            </a:fld>
            <a:endParaRPr lang="id-ID">
              <a:solidFill>
                <a:srgbClr val="4F271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id-ID">
              <a:solidFill>
                <a:srgbClr val="4F271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E3AB8BE-DF06-4B74-BE1C-F63DFFEDF858}" type="slidenum">
              <a:rPr lang="id-ID">
                <a:solidFill>
                  <a:srgbClr val="4F271C">
                    <a:shade val="50000"/>
                    <a:satMod val="200000"/>
                  </a:srgbClr>
                </a:solidFill>
              </a:rPr>
              <a:pPr>
                <a:defRPr/>
              </a:pPr>
              <a:t>‹#›</a:t>
            </a:fld>
            <a:endParaRPr lang="id-ID">
              <a:solidFill>
                <a:srgbClr val="4F271C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9857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57A063-9F2C-48E6-8F2D-AE860AEFBB80}" type="datetimeFigureOut">
              <a:rPr lang="id-ID">
                <a:solidFill>
                  <a:srgbClr val="4F271C">
                    <a:shade val="50000"/>
                    <a:satMod val="200000"/>
                  </a:srgbClr>
                </a:solidFill>
              </a:rPr>
              <a:pPr>
                <a:defRPr/>
              </a:pPr>
              <a:t>19/06/2020</a:t>
            </a:fld>
            <a:endParaRPr lang="id-ID">
              <a:solidFill>
                <a:srgbClr val="4F271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>
              <a:solidFill>
                <a:srgbClr val="4F271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98F35-527C-4C9A-B9A6-3D766F83C746}" type="slidenum">
              <a:rPr lang="id-ID">
                <a:solidFill>
                  <a:srgbClr val="4F271C">
                    <a:shade val="50000"/>
                    <a:satMod val="200000"/>
                  </a:srgbClr>
                </a:solidFill>
              </a:rPr>
              <a:pPr>
                <a:defRPr/>
              </a:pPr>
              <a:t>‹#›</a:t>
            </a:fld>
            <a:endParaRPr lang="id-ID">
              <a:solidFill>
                <a:srgbClr val="4F271C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8701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FDEB40-E2E2-4547-AF32-AD1169F27C48}" type="datetimeFigureOut">
              <a:rPr lang="id-ID">
                <a:solidFill>
                  <a:srgbClr val="4F271C">
                    <a:shade val="50000"/>
                    <a:satMod val="200000"/>
                  </a:srgbClr>
                </a:solidFill>
              </a:rPr>
              <a:pPr>
                <a:defRPr/>
              </a:pPr>
              <a:t>19/06/2020</a:t>
            </a:fld>
            <a:endParaRPr lang="id-ID">
              <a:solidFill>
                <a:srgbClr val="4F271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>
              <a:solidFill>
                <a:srgbClr val="4F271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C7D984-1B27-4872-8603-3D3F0A371A6F}" type="slidenum">
              <a:rPr lang="id-ID">
                <a:solidFill>
                  <a:srgbClr val="4F271C">
                    <a:shade val="50000"/>
                    <a:satMod val="200000"/>
                  </a:srgbClr>
                </a:solidFill>
              </a:rPr>
              <a:pPr>
                <a:defRPr/>
              </a:pPr>
              <a:t>‹#›</a:t>
            </a:fld>
            <a:endParaRPr lang="id-ID">
              <a:solidFill>
                <a:srgbClr val="4F271C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9943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193680-1166-46A7-BC76-3F025B61B697}" type="datetimeFigureOut">
              <a:rPr lang="id-ID">
                <a:solidFill>
                  <a:srgbClr val="4F271C">
                    <a:shade val="50000"/>
                    <a:satMod val="200000"/>
                  </a:srgbClr>
                </a:solidFill>
              </a:rPr>
              <a:pPr>
                <a:defRPr/>
              </a:pPr>
              <a:t>19/06/2020</a:t>
            </a:fld>
            <a:endParaRPr lang="id-ID">
              <a:solidFill>
                <a:srgbClr val="4F271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>
              <a:solidFill>
                <a:srgbClr val="4F271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FDC4A-A57B-49ED-8293-8E51FA7979F9}" type="slidenum">
              <a:rPr lang="id-ID">
                <a:solidFill>
                  <a:srgbClr val="4F271C">
                    <a:shade val="50000"/>
                    <a:satMod val="200000"/>
                  </a:srgbClr>
                </a:solidFill>
              </a:rPr>
              <a:pPr>
                <a:defRPr/>
              </a:pPr>
              <a:t>‹#›</a:t>
            </a:fld>
            <a:endParaRPr lang="id-ID">
              <a:solidFill>
                <a:srgbClr val="4F271C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2750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ACDAF25-7219-4E29-9DF4-8D89D60D0917}" type="datetimeFigureOut">
              <a:rPr lang="id-ID">
                <a:solidFill>
                  <a:srgbClr val="4F271C">
                    <a:shade val="50000"/>
                    <a:satMod val="200000"/>
                  </a:srgbClr>
                </a:solidFill>
              </a:rPr>
              <a:pPr>
                <a:defRPr/>
              </a:pPr>
              <a:t>19/06/2020</a:t>
            </a:fld>
            <a:endParaRPr lang="id-ID">
              <a:solidFill>
                <a:srgbClr val="4F271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id-ID">
              <a:solidFill>
                <a:srgbClr val="4F271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F2D4054-9F8B-4C40-8742-1584741943EA}" type="slidenum">
              <a:rPr lang="id-ID">
                <a:solidFill>
                  <a:srgbClr val="4F271C">
                    <a:shade val="50000"/>
                    <a:satMod val="200000"/>
                  </a:srgbClr>
                </a:solidFill>
              </a:rPr>
              <a:pPr>
                <a:defRPr/>
              </a:pPr>
              <a:t>‹#›</a:t>
            </a:fld>
            <a:endParaRPr lang="id-ID">
              <a:solidFill>
                <a:srgbClr val="4F271C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4139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7BB11-1B2B-4DBC-8D17-2DAC4E50761A}" type="datetimeFigureOut">
              <a:rPr lang="id-ID">
                <a:solidFill>
                  <a:srgbClr val="4F271C">
                    <a:shade val="50000"/>
                    <a:satMod val="200000"/>
                  </a:srgbClr>
                </a:solidFill>
              </a:rPr>
              <a:pPr>
                <a:defRPr/>
              </a:pPr>
              <a:t>19/06/2020</a:t>
            </a:fld>
            <a:endParaRPr lang="id-ID">
              <a:solidFill>
                <a:srgbClr val="4F271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>
              <a:solidFill>
                <a:srgbClr val="4F271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A04354-AEAC-4276-A57E-032C4C2AA081}" type="slidenum">
              <a:rPr lang="id-ID">
                <a:solidFill>
                  <a:srgbClr val="4F271C">
                    <a:shade val="50000"/>
                    <a:satMod val="200000"/>
                  </a:srgbClr>
                </a:solidFill>
              </a:rPr>
              <a:pPr>
                <a:defRPr/>
              </a:pPr>
              <a:t>‹#›</a:t>
            </a:fld>
            <a:endParaRPr lang="id-ID">
              <a:solidFill>
                <a:srgbClr val="4F271C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0185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29FC1F7-48BF-46FC-AD26-9346231748A9}" type="datetimeFigureOut">
              <a:rPr lang="id-ID">
                <a:solidFill>
                  <a:srgbClr val="4F271C">
                    <a:shade val="50000"/>
                    <a:satMod val="200000"/>
                  </a:srgbClr>
                </a:solidFill>
              </a:rPr>
              <a:pPr>
                <a:defRPr/>
              </a:pPr>
              <a:t>19/06/2020</a:t>
            </a:fld>
            <a:endParaRPr lang="id-ID">
              <a:solidFill>
                <a:srgbClr val="4F271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id-ID">
              <a:solidFill>
                <a:srgbClr val="4F271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17A3F45-0B51-48C3-BEF0-1A49BFF8B6E6}" type="slidenum">
              <a:rPr lang="id-ID">
                <a:solidFill>
                  <a:srgbClr val="4F271C">
                    <a:shade val="50000"/>
                    <a:satMod val="200000"/>
                  </a:srgbClr>
                </a:solidFill>
              </a:rPr>
              <a:pPr>
                <a:defRPr/>
              </a:pPr>
              <a:t>‹#›</a:t>
            </a:fld>
            <a:endParaRPr lang="id-ID">
              <a:solidFill>
                <a:srgbClr val="4F271C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9975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4A8E14-0C45-46FB-91E9-582A850551AC}" type="datetimeFigureOut">
              <a:rPr lang="id-ID">
                <a:solidFill>
                  <a:srgbClr val="4F271C">
                    <a:shade val="50000"/>
                    <a:satMod val="200000"/>
                  </a:srgbClr>
                </a:solidFill>
              </a:rPr>
              <a:pPr>
                <a:defRPr/>
              </a:pPr>
              <a:t>19/06/2020</a:t>
            </a:fld>
            <a:endParaRPr lang="id-ID">
              <a:solidFill>
                <a:srgbClr val="4F271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>
              <a:solidFill>
                <a:srgbClr val="4F271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A41C19-6276-470A-8F2A-42F9521E62A2}" type="slidenum">
              <a:rPr lang="id-ID">
                <a:solidFill>
                  <a:srgbClr val="4F271C">
                    <a:shade val="50000"/>
                    <a:satMod val="200000"/>
                  </a:srgbClr>
                </a:solidFill>
              </a:rPr>
              <a:pPr>
                <a:defRPr/>
              </a:pPr>
              <a:t>‹#›</a:t>
            </a:fld>
            <a:endParaRPr lang="id-ID">
              <a:solidFill>
                <a:srgbClr val="4F271C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580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Rectangle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F340AD9-8A4E-4ACA-893D-FEFB86B143A1}" type="datetimeFigureOut">
              <a:rPr lang="id-ID">
                <a:solidFill>
                  <a:srgbClr val="4F271C">
                    <a:shade val="50000"/>
                    <a:satMod val="200000"/>
                  </a:srgbClr>
                </a:solidFill>
              </a:rPr>
              <a:pPr>
                <a:defRPr/>
              </a:pPr>
              <a:t>19/06/2020</a:t>
            </a:fld>
            <a:endParaRPr lang="id-ID">
              <a:solidFill>
                <a:srgbClr val="4F271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id-ID">
              <a:solidFill>
                <a:srgbClr val="4F271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8CBFC7B-AF97-4F57-9ADD-5E1225D1DBCD}" type="slidenum">
              <a:rPr lang="id-ID">
                <a:solidFill>
                  <a:srgbClr val="4F271C">
                    <a:shade val="50000"/>
                    <a:satMod val="200000"/>
                  </a:srgbClr>
                </a:solidFill>
              </a:rPr>
              <a:pPr>
                <a:defRPr/>
              </a:pPr>
              <a:t>‹#›</a:t>
            </a:fld>
            <a:endParaRPr lang="id-ID">
              <a:solidFill>
                <a:srgbClr val="4F271C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0334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FA2B938-3EC0-4965-B0C6-17370D7D0983}" type="datetimeFigureOut">
              <a:rPr lang="id-ID">
                <a:solidFill>
                  <a:srgbClr val="4F271C">
                    <a:shade val="50000"/>
                    <a:satMod val="200000"/>
                  </a:srgbClr>
                </a:solidFill>
              </a:rPr>
              <a:pPr>
                <a:defRPr/>
              </a:pPr>
              <a:t>19/06/2020</a:t>
            </a:fld>
            <a:endParaRPr lang="id-ID">
              <a:solidFill>
                <a:srgbClr val="4F271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id-ID">
              <a:solidFill>
                <a:srgbClr val="4F271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0D410C1-507F-4286-880B-F39649EDA29E}" type="slidenum">
              <a:rPr lang="id-ID">
                <a:solidFill>
                  <a:srgbClr val="4F271C">
                    <a:shade val="50000"/>
                    <a:satMod val="200000"/>
                  </a:srgbClr>
                </a:solidFill>
              </a:rPr>
              <a:pPr>
                <a:defRPr/>
              </a:pPr>
              <a:t>‹#›</a:t>
            </a:fld>
            <a:endParaRPr lang="id-ID">
              <a:solidFill>
                <a:srgbClr val="4F271C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9685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/>
          <a:p>
            <a:pPr indent="-283464" fontAlgn="base">
              <a:lnSpc>
                <a:spcPts val="3000"/>
              </a:lnSpc>
              <a:spcBef>
                <a:spcPts val="600"/>
              </a:spcBef>
              <a:spcAft>
                <a:spcPct val="0"/>
              </a:spcAft>
              <a:buClr>
                <a:srgbClr val="3891A7"/>
              </a:buClr>
              <a:buSzPct val="80000"/>
              <a:buFont typeface="Wingdings 2"/>
              <a:buNone/>
              <a:defRPr/>
            </a:pPr>
            <a:endParaRPr lang="en-US" sz="3200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6" name="Flowchart: Process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Flowchart: Process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A10E9D1-3916-4EFB-81CB-80DDFE0F0AA2}" type="datetimeFigureOut">
              <a:rPr lang="id-ID">
                <a:solidFill>
                  <a:srgbClr val="4F271C">
                    <a:shade val="50000"/>
                    <a:satMod val="200000"/>
                  </a:srgbClr>
                </a:solidFill>
              </a:rPr>
              <a:pPr>
                <a:defRPr/>
              </a:pPr>
              <a:t>19/06/2020</a:t>
            </a:fld>
            <a:endParaRPr lang="id-ID">
              <a:solidFill>
                <a:srgbClr val="4F271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id-ID">
              <a:solidFill>
                <a:srgbClr val="4F271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BC2E7D9-1835-473E-A6F5-878338D1A48D}" type="slidenum">
              <a:rPr lang="id-ID">
                <a:solidFill>
                  <a:srgbClr val="4F271C">
                    <a:shade val="50000"/>
                    <a:satMod val="200000"/>
                  </a:srgbClr>
                </a:solidFill>
              </a:rPr>
              <a:pPr>
                <a:defRPr/>
              </a:pPr>
              <a:t>‹#›</a:t>
            </a:fld>
            <a:endParaRPr lang="id-ID">
              <a:solidFill>
                <a:srgbClr val="4F271C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1612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3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8191AB6-3D10-4E66-B510-7A66885AC7C6}" type="datetimeFigureOut">
              <a:rPr lang="id-ID">
                <a:solidFill>
                  <a:srgbClr val="4F271C">
                    <a:shade val="50000"/>
                    <a:satMod val="200000"/>
                  </a:srgb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19/06/2020</a:t>
            </a:fld>
            <a:endParaRPr lang="id-ID">
              <a:solidFill>
                <a:srgbClr val="4F271C">
                  <a:shade val="50000"/>
                  <a:satMod val="200000"/>
                </a:srgbClr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d-ID">
              <a:solidFill>
                <a:srgbClr val="4F271C">
                  <a:shade val="50000"/>
                  <a:satMod val="200000"/>
                </a:srgbClr>
              </a:solidFill>
              <a:latin typeface="Arial" charset="0"/>
              <a:cs typeface="Arial" charset="0"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DBF1BC3-FD28-4B37-87A1-516E0E9FB0E4}" type="slidenum">
              <a:rPr lang="id-ID">
                <a:solidFill>
                  <a:srgbClr val="4F271C">
                    <a:shade val="50000"/>
                    <a:satMod val="200000"/>
                  </a:srgb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id-ID">
              <a:solidFill>
                <a:srgbClr val="4F271C">
                  <a:shade val="50000"/>
                  <a:satMod val="200000"/>
                </a:srgbClr>
              </a:solidFill>
              <a:latin typeface="Arial" charset="0"/>
              <a:cs typeface="Arial" charset="0"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2285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ECE0C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ECE0C4"/>
          </a:solidFill>
          <a:latin typeface="Gill Sans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ECE0C4"/>
          </a:solidFill>
          <a:latin typeface="Gill Sans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ECE0C4"/>
          </a:solidFill>
          <a:latin typeface="Gill Sans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ECE0C4"/>
          </a:solidFill>
          <a:latin typeface="Gill Sans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ECE0C4"/>
          </a:solidFill>
          <a:latin typeface="Gill Sans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ECE0C4"/>
          </a:solidFill>
          <a:latin typeface="Gill Sans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ECE0C4"/>
          </a:solidFill>
          <a:latin typeface="Gill Sans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ECE0C4"/>
          </a:solidFill>
          <a:latin typeface="Gill Sans MT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5"/>
          <p:cNvSpPr>
            <a:spLocks noGrp="1"/>
          </p:cNvSpPr>
          <p:nvPr>
            <p:ph idx="1"/>
          </p:nvPr>
        </p:nvSpPr>
        <p:spPr>
          <a:xfrm>
            <a:off x="1435100" y="1676400"/>
            <a:ext cx="7499350" cy="4572000"/>
          </a:xfrm>
        </p:spPr>
        <p:txBody>
          <a:bodyPr/>
          <a:lstStyle/>
          <a:p>
            <a:pPr algn="ctr">
              <a:buNone/>
            </a:pPr>
            <a:endParaRPr lang="en-US" altLang="en-US" sz="2800" dirty="0"/>
          </a:p>
          <a:p>
            <a:pPr algn="ctr">
              <a:buNone/>
            </a:pPr>
            <a:endParaRPr lang="en-US" altLang="en-US" sz="2800" dirty="0"/>
          </a:p>
          <a:p>
            <a:pPr algn="ctr">
              <a:buNone/>
            </a:pPr>
            <a:r>
              <a:rPr lang="en-US" altLang="en-US" sz="2800" dirty="0" err="1"/>
              <a:t>Dra.Effiati</a:t>
            </a:r>
            <a:r>
              <a:rPr lang="en-US" altLang="en-US" sz="2800" dirty="0"/>
              <a:t> Juliana </a:t>
            </a:r>
            <a:r>
              <a:rPr lang="en-US" altLang="en-US" sz="2800" dirty="0" err="1"/>
              <a:t>Hasibuan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M.Si</a:t>
            </a:r>
            <a:endParaRPr lang="en-GB" altLang="en-US" sz="2800" dirty="0"/>
          </a:p>
          <a:p>
            <a:pPr algn="ctr">
              <a:buFont typeface="Wingdings 2" pitchFamily="18" charset="2"/>
              <a:buNone/>
            </a:pPr>
            <a:r>
              <a:rPr lang="en-US" altLang="en-US" sz="2800" dirty="0"/>
              <a:t>Mata </a:t>
            </a:r>
            <a:r>
              <a:rPr lang="en-US" altLang="en-US" sz="2800" dirty="0" err="1"/>
              <a:t>kuliah</a:t>
            </a:r>
            <a:r>
              <a:rPr lang="en-US" altLang="en-US" sz="2800" dirty="0"/>
              <a:t> : </a:t>
            </a:r>
            <a:r>
              <a:rPr lang="en-US" altLang="en-US" sz="2800" dirty="0" err="1"/>
              <a:t>Komunikasi</a:t>
            </a:r>
            <a:r>
              <a:rPr lang="en-US" altLang="en-US" sz="2800" dirty="0"/>
              <a:t> Interpersonal</a:t>
            </a:r>
          </a:p>
          <a:p>
            <a:pPr algn="ctr">
              <a:buFont typeface="Wingdings 2" pitchFamily="18" charset="2"/>
              <a:buNone/>
            </a:pPr>
            <a:r>
              <a:rPr lang="en-US" altLang="en-US" sz="2800" dirty="0"/>
              <a:t>Semester: 2/ </a:t>
            </a:r>
            <a:r>
              <a:rPr lang="en-US" altLang="en-US" sz="2800" dirty="0" err="1"/>
              <a:t>Komunikasi</a:t>
            </a:r>
            <a:endParaRPr lang="en-US" altLang="en-US" sz="2800" dirty="0"/>
          </a:p>
          <a:p>
            <a:pPr algn="ctr">
              <a:buFont typeface="Wingdings 2" pitchFamily="18" charset="2"/>
              <a:buNone/>
            </a:pPr>
            <a:r>
              <a:rPr lang="en-US" altLang="en-US" sz="2800" dirty="0" err="1"/>
              <a:t>Kelas</a:t>
            </a:r>
            <a:r>
              <a:rPr lang="en-US" altLang="en-US" sz="2800" dirty="0"/>
              <a:t> : </a:t>
            </a:r>
            <a:r>
              <a:rPr lang="en-US" altLang="en-US" sz="2800" dirty="0" err="1"/>
              <a:t>Reg</a:t>
            </a:r>
            <a:r>
              <a:rPr lang="en-US" altLang="en-US" sz="2800" dirty="0"/>
              <a:t> B-</a:t>
            </a:r>
            <a:r>
              <a:rPr lang="en-US" altLang="en-US" sz="2800" dirty="0" err="1"/>
              <a:t>pagi</a:t>
            </a:r>
            <a:r>
              <a:rPr lang="en-US" altLang="en-US" sz="2800" dirty="0"/>
              <a:t>/</a:t>
            </a:r>
            <a:r>
              <a:rPr lang="en-US" altLang="en-US" sz="2800" dirty="0" err="1"/>
              <a:t>kampus</a:t>
            </a:r>
            <a:r>
              <a:rPr lang="en-US" altLang="en-US" sz="2800" dirty="0"/>
              <a:t> 2</a:t>
            </a:r>
          </a:p>
          <a:p>
            <a:pPr algn="ctr">
              <a:buFont typeface="Wingdings 2" pitchFamily="18" charset="2"/>
              <a:buNone/>
            </a:pPr>
            <a:r>
              <a:rPr lang="en-US" altLang="en-US" sz="2800" dirty="0" err="1"/>
              <a:t>Materi</a:t>
            </a:r>
            <a:r>
              <a:rPr lang="en-US" altLang="en-US" sz="2800" dirty="0"/>
              <a:t>  </a:t>
            </a:r>
            <a:r>
              <a:rPr lang="en-US" altLang="en-US" sz="2800" dirty="0" err="1"/>
              <a:t>ke</a:t>
            </a:r>
            <a:r>
              <a:rPr lang="en-US" altLang="en-US" sz="2800" dirty="0"/>
              <a:t> 4: </a:t>
            </a:r>
            <a:r>
              <a:rPr lang="en-US" altLang="en-US" sz="2800" dirty="0" err="1"/>
              <a:t>Hubungan</a:t>
            </a:r>
            <a:r>
              <a:rPr lang="en-US" altLang="en-US" sz="2800" dirty="0"/>
              <a:t> interpersonal (</a:t>
            </a:r>
            <a:r>
              <a:rPr lang="en-US" altLang="en-US" sz="2800" dirty="0" err="1"/>
              <a:t>lanjutan</a:t>
            </a:r>
            <a:r>
              <a:rPr lang="en-US" altLang="en-US" sz="2800" dirty="0"/>
              <a:t>)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05B70D1-9959-4673-9ED4-D043C3524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16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ctrTitle"/>
          </p:nvPr>
        </p:nvSpPr>
        <p:spPr bwMode="auto">
          <a:xfrm>
            <a:off x="928688" y="642938"/>
            <a:ext cx="7920037" cy="8636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en-GB" altLang="en-US" dirty="0" err="1">
                <a:solidFill>
                  <a:schemeClr val="tx1"/>
                </a:solidFill>
                <a:effectLst/>
              </a:rPr>
              <a:t>Deteriorasi</a:t>
            </a:r>
            <a:r>
              <a:rPr lang="en-GB" altLang="en-US" dirty="0">
                <a:solidFill>
                  <a:schemeClr val="tx1"/>
                </a:solidFill>
                <a:effectLst/>
              </a:rPr>
              <a:t> (M</a:t>
            </a:r>
            <a:r>
              <a:rPr lang="id-ID" altLang="en-US" dirty="0">
                <a:solidFill>
                  <a:schemeClr val="tx1"/>
                </a:solidFill>
                <a:effectLst/>
              </a:rPr>
              <a:t>enuju Perpisahan</a:t>
            </a:r>
            <a:r>
              <a:rPr lang="en-US" altLang="en-US" dirty="0">
                <a:solidFill>
                  <a:schemeClr val="tx1"/>
                </a:solidFill>
                <a:effectLst/>
              </a:rPr>
              <a:t>)</a:t>
            </a:r>
            <a:endParaRPr lang="en-GB" altLang="en-US" dirty="0">
              <a:solidFill>
                <a:schemeClr val="tx1"/>
              </a:solidFill>
              <a:effectLst/>
            </a:endParaRPr>
          </a:p>
        </p:txBody>
      </p:sp>
      <p:sp>
        <p:nvSpPr>
          <p:cNvPr id="13315" name="Rectangle 3"/>
          <p:cNvSpPr>
            <a:spLocks noGrp="1"/>
          </p:cNvSpPr>
          <p:nvPr>
            <p:ph type="subTitle" idx="1"/>
          </p:nvPr>
        </p:nvSpPr>
        <p:spPr>
          <a:xfrm>
            <a:off x="1000125" y="1844675"/>
            <a:ext cx="7675563" cy="3671888"/>
          </a:xfrm>
        </p:spPr>
        <p:txBody>
          <a:bodyPr/>
          <a:lstStyle/>
          <a:p>
            <a:pPr marL="495300" indent="-495300" eaLnBrk="1" hangingPunct="1"/>
            <a:r>
              <a:rPr lang="en-GB" altLang="en-US" sz="2800" dirty="0" err="1">
                <a:solidFill>
                  <a:srgbClr val="FFC000"/>
                </a:solidFill>
              </a:rPr>
              <a:t>Jika</a:t>
            </a:r>
            <a:r>
              <a:rPr lang="en-GB" altLang="en-US" sz="2800" dirty="0">
                <a:solidFill>
                  <a:srgbClr val="FFC000"/>
                </a:solidFill>
              </a:rPr>
              <a:t> </a:t>
            </a:r>
            <a:r>
              <a:rPr lang="en-GB" altLang="en-US" sz="2800" dirty="0" err="1">
                <a:solidFill>
                  <a:srgbClr val="FFC000"/>
                </a:solidFill>
              </a:rPr>
              <a:t>hubungan</a:t>
            </a:r>
            <a:r>
              <a:rPr lang="en-GB" altLang="en-US" sz="2800" dirty="0">
                <a:solidFill>
                  <a:srgbClr val="FFC000"/>
                </a:solidFill>
              </a:rPr>
              <a:t> </a:t>
            </a:r>
            <a:r>
              <a:rPr lang="en-GB" altLang="en-US" sz="2800" dirty="0" err="1">
                <a:solidFill>
                  <a:srgbClr val="FFC000"/>
                </a:solidFill>
              </a:rPr>
              <a:t>tidak</a:t>
            </a:r>
            <a:r>
              <a:rPr lang="en-GB" altLang="en-US" sz="2800" dirty="0">
                <a:solidFill>
                  <a:srgbClr val="FFC000"/>
                </a:solidFill>
              </a:rPr>
              <a:t> </a:t>
            </a:r>
            <a:r>
              <a:rPr lang="en-GB" altLang="en-US" sz="2800" dirty="0" err="1">
                <a:solidFill>
                  <a:srgbClr val="FFC000"/>
                </a:solidFill>
              </a:rPr>
              <a:t>dapat</a:t>
            </a:r>
            <a:r>
              <a:rPr lang="en-GB" altLang="en-US" sz="2800" dirty="0">
                <a:solidFill>
                  <a:srgbClr val="FFC000"/>
                </a:solidFill>
              </a:rPr>
              <a:t> </a:t>
            </a:r>
            <a:r>
              <a:rPr lang="en-GB" altLang="en-US" sz="2800" dirty="0" err="1">
                <a:solidFill>
                  <a:srgbClr val="FFC000"/>
                </a:solidFill>
              </a:rPr>
              <a:t>diselamatkan</a:t>
            </a:r>
            <a:r>
              <a:rPr lang="en-GB" altLang="en-US" sz="2800" dirty="0">
                <a:solidFill>
                  <a:srgbClr val="FFC000"/>
                </a:solidFill>
              </a:rPr>
              <a:t> </a:t>
            </a:r>
            <a:r>
              <a:rPr lang="en-GB" altLang="en-US" sz="2800" dirty="0" err="1">
                <a:solidFill>
                  <a:srgbClr val="FFC000"/>
                </a:solidFill>
              </a:rPr>
              <a:t>maka</a:t>
            </a:r>
            <a:r>
              <a:rPr lang="en-GB" altLang="en-US" sz="2800" dirty="0">
                <a:solidFill>
                  <a:srgbClr val="FFC000"/>
                </a:solidFill>
              </a:rPr>
              <a:t> </a:t>
            </a:r>
            <a:r>
              <a:rPr lang="en-GB" altLang="en-US" sz="2800" dirty="0" err="1">
                <a:solidFill>
                  <a:srgbClr val="FFC000"/>
                </a:solidFill>
              </a:rPr>
              <a:t>akan</a:t>
            </a:r>
            <a:endParaRPr lang="en-GB" altLang="en-US" sz="2800" dirty="0">
              <a:solidFill>
                <a:srgbClr val="FFC000"/>
              </a:solidFill>
            </a:endParaRPr>
          </a:p>
          <a:p>
            <a:pPr marL="495300" indent="-495300" eaLnBrk="1" hangingPunct="1"/>
            <a:r>
              <a:rPr lang="en-GB" altLang="en-US" sz="2800" dirty="0" err="1">
                <a:solidFill>
                  <a:srgbClr val="FFC000"/>
                </a:solidFill>
              </a:rPr>
              <a:t>terjadi</a:t>
            </a:r>
            <a:r>
              <a:rPr lang="en-GB" altLang="en-US" sz="2800" dirty="0">
                <a:solidFill>
                  <a:srgbClr val="FFC000"/>
                </a:solidFill>
              </a:rPr>
              <a:t> </a:t>
            </a:r>
            <a:r>
              <a:rPr lang="en-GB" altLang="en-US" sz="2800" dirty="0" err="1">
                <a:solidFill>
                  <a:srgbClr val="FFC000"/>
                </a:solidFill>
              </a:rPr>
              <a:t>deteriorasi</a:t>
            </a:r>
            <a:r>
              <a:rPr lang="en-GB" altLang="en-US" sz="2800" dirty="0">
                <a:solidFill>
                  <a:srgbClr val="FFC000"/>
                </a:solidFill>
              </a:rPr>
              <a:t> </a:t>
            </a:r>
          </a:p>
          <a:p>
            <a:pPr marL="495300" indent="-495300" eaLnBrk="1" hangingPunct="1"/>
            <a:r>
              <a:rPr lang="en-GB" altLang="en-US" sz="2800" dirty="0" err="1">
                <a:solidFill>
                  <a:srgbClr val="FFC000"/>
                </a:solidFill>
              </a:rPr>
              <a:t>Tahapannya</a:t>
            </a:r>
            <a:r>
              <a:rPr lang="en-GB" altLang="en-US" sz="2800" dirty="0">
                <a:solidFill>
                  <a:srgbClr val="FFC000"/>
                </a:solidFill>
              </a:rPr>
              <a:t> </a:t>
            </a:r>
            <a:r>
              <a:rPr lang="en-GB" altLang="en-US" sz="2800" dirty="0" err="1">
                <a:solidFill>
                  <a:srgbClr val="FFC000"/>
                </a:solidFill>
              </a:rPr>
              <a:t>adalah</a:t>
            </a:r>
            <a:r>
              <a:rPr lang="en-GB" altLang="en-US" sz="2800" dirty="0">
                <a:solidFill>
                  <a:srgbClr val="FFC000"/>
                </a:solidFill>
              </a:rPr>
              <a:t> :</a:t>
            </a:r>
          </a:p>
          <a:p>
            <a:pPr marL="495300" indent="-495300" eaLnBrk="1" hangingPunct="1"/>
            <a:r>
              <a:rPr lang="en-GB" altLang="en-US" sz="2800" dirty="0">
                <a:solidFill>
                  <a:srgbClr val="FFC000"/>
                </a:solidFill>
              </a:rPr>
              <a:t>1. </a:t>
            </a:r>
            <a:r>
              <a:rPr lang="en-GB" altLang="en-US" sz="2800" dirty="0" err="1">
                <a:solidFill>
                  <a:srgbClr val="FFC000"/>
                </a:solidFill>
              </a:rPr>
              <a:t>Tahap</a:t>
            </a:r>
            <a:r>
              <a:rPr lang="en-GB" altLang="en-US" sz="2800" dirty="0">
                <a:solidFill>
                  <a:srgbClr val="FFC000"/>
                </a:solidFill>
              </a:rPr>
              <a:t> </a:t>
            </a:r>
            <a:r>
              <a:rPr lang="id-ID" altLang="en-US" sz="2800" i="1" dirty="0">
                <a:solidFill>
                  <a:srgbClr val="FFC000"/>
                </a:solidFill>
              </a:rPr>
              <a:t>P</a:t>
            </a:r>
            <a:r>
              <a:rPr lang="en-GB" altLang="en-US" sz="2800" i="1" dirty="0" err="1">
                <a:solidFill>
                  <a:srgbClr val="FFC000"/>
                </a:solidFill>
              </a:rPr>
              <a:t>embedaan</a:t>
            </a:r>
            <a:r>
              <a:rPr lang="en-GB" altLang="en-US" sz="2800" dirty="0">
                <a:solidFill>
                  <a:srgbClr val="FFC000"/>
                </a:solidFill>
              </a:rPr>
              <a:t> (differentiating)</a:t>
            </a:r>
            <a:r>
              <a:rPr lang="id-ID" altLang="en-US" sz="2800" dirty="0">
                <a:solidFill>
                  <a:srgbClr val="FFC000"/>
                </a:solidFill>
              </a:rPr>
              <a:t> </a:t>
            </a:r>
            <a:endParaRPr lang="en-GB" altLang="en-US" sz="2800" dirty="0">
              <a:solidFill>
                <a:srgbClr val="FFC000"/>
              </a:solidFill>
            </a:endParaRPr>
          </a:p>
          <a:p>
            <a:pPr marL="495300" indent="-495300" eaLnBrk="1" hangingPunct="1"/>
            <a:r>
              <a:rPr lang="en-GB" altLang="en-US" sz="2800" dirty="0">
                <a:solidFill>
                  <a:srgbClr val="FFC000"/>
                </a:solidFill>
              </a:rPr>
              <a:t>2. </a:t>
            </a:r>
            <a:r>
              <a:rPr lang="en-GB" altLang="en-US" sz="2800" i="1" dirty="0" err="1">
                <a:solidFill>
                  <a:srgbClr val="FFC000"/>
                </a:solidFill>
              </a:rPr>
              <a:t>Pembatasan</a:t>
            </a:r>
            <a:r>
              <a:rPr lang="en-GB" altLang="en-US" sz="2800" dirty="0">
                <a:solidFill>
                  <a:srgbClr val="FFC000"/>
                </a:solidFill>
              </a:rPr>
              <a:t> (</a:t>
            </a:r>
            <a:r>
              <a:rPr lang="en-GB" altLang="en-US" sz="2800" dirty="0" err="1">
                <a:solidFill>
                  <a:srgbClr val="FFC000"/>
                </a:solidFill>
              </a:rPr>
              <a:t>Circumsribing</a:t>
            </a:r>
            <a:r>
              <a:rPr lang="en-GB" altLang="en-US" sz="2800" dirty="0">
                <a:solidFill>
                  <a:srgbClr val="FFC000"/>
                </a:solidFill>
              </a:rPr>
              <a:t>)</a:t>
            </a:r>
          </a:p>
          <a:p>
            <a:pPr marL="495300" indent="-495300" eaLnBrk="1" hangingPunct="1"/>
            <a:r>
              <a:rPr lang="en-GB" altLang="en-US" sz="2800" dirty="0">
                <a:solidFill>
                  <a:srgbClr val="FFC000"/>
                </a:solidFill>
              </a:rPr>
              <a:t>3. </a:t>
            </a:r>
            <a:r>
              <a:rPr lang="en-GB" altLang="en-US" sz="2800" i="1" dirty="0" err="1">
                <a:solidFill>
                  <a:srgbClr val="FFC000"/>
                </a:solidFill>
              </a:rPr>
              <a:t>Penghindaran</a:t>
            </a:r>
            <a:r>
              <a:rPr lang="en-GB" altLang="en-US" sz="2800" dirty="0">
                <a:solidFill>
                  <a:srgbClr val="FFC000"/>
                </a:solidFill>
              </a:rPr>
              <a:t> (Avoiding)</a:t>
            </a:r>
          </a:p>
          <a:p>
            <a:pPr marL="495300" indent="-495300" eaLnBrk="1" hangingPunct="1"/>
            <a:r>
              <a:rPr lang="en-GB" altLang="en-US" sz="2800" dirty="0">
                <a:solidFill>
                  <a:srgbClr val="FFC000"/>
                </a:solidFill>
              </a:rPr>
              <a:t>4. </a:t>
            </a:r>
            <a:r>
              <a:rPr lang="en-GB" altLang="en-US" sz="2800" i="1" dirty="0" err="1">
                <a:solidFill>
                  <a:srgbClr val="FFC000"/>
                </a:solidFill>
              </a:rPr>
              <a:t>Pemutusan</a:t>
            </a:r>
            <a:r>
              <a:rPr lang="en-GB" altLang="en-US" sz="2800" dirty="0">
                <a:solidFill>
                  <a:srgbClr val="FFC000"/>
                </a:solidFill>
              </a:rPr>
              <a:t> (Terminating)</a:t>
            </a:r>
          </a:p>
          <a:p>
            <a:pPr marL="495300" indent="-495300" eaLnBrk="1" hangingPunct="1"/>
            <a:endParaRPr lang="en-GB" altLang="en-US" sz="2800" dirty="0">
              <a:solidFill>
                <a:schemeClr val="tx1"/>
              </a:solidFill>
            </a:endParaRPr>
          </a:p>
          <a:p>
            <a:pPr marL="495300" indent="-495300" eaLnBrk="1" hangingPunct="1"/>
            <a:endParaRPr lang="en-GB" alt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9394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/>
          </p:cNvSpPr>
          <p:nvPr>
            <p:ph type="subTitle" idx="1"/>
          </p:nvPr>
        </p:nvSpPr>
        <p:spPr>
          <a:xfrm>
            <a:off x="642938" y="500062"/>
            <a:ext cx="8143875" cy="5595937"/>
          </a:xfrm>
        </p:spPr>
        <p:txBody>
          <a:bodyPr/>
          <a:lstStyle/>
          <a:p>
            <a:pPr marL="541782" indent="-514350">
              <a:defRPr/>
            </a:pPr>
            <a:r>
              <a:rPr lang="en-GB" sz="2800" dirty="0">
                <a:solidFill>
                  <a:srgbClr val="FFC000"/>
                </a:solidFill>
              </a:rPr>
              <a:t>	</a:t>
            </a:r>
            <a:r>
              <a:rPr lang="en-GB" sz="2800" i="1" dirty="0">
                <a:solidFill>
                  <a:srgbClr val="FFC000"/>
                </a:solidFill>
              </a:rPr>
              <a:t>a. </a:t>
            </a:r>
            <a:r>
              <a:rPr lang="en-GB" sz="2800" i="1" dirty="0" err="1">
                <a:solidFill>
                  <a:srgbClr val="FFC000"/>
                </a:solidFill>
              </a:rPr>
              <a:t>Tahap</a:t>
            </a:r>
            <a:r>
              <a:rPr lang="en-GB" sz="2800" i="1" dirty="0">
                <a:solidFill>
                  <a:srgbClr val="FFC000"/>
                </a:solidFill>
              </a:rPr>
              <a:t> </a:t>
            </a:r>
            <a:r>
              <a:rPr lang="id-ID" sz="2800" i="1" dirty="0">
                <a:solidFill>
                  <a:srgbClr val="FFC000"/>
                </a:solidFill>
              </a:rPr>
              <a:t>P</a:t>
            </a:r>
            <a:r>
              <a:rPr lang="en-GB" sz="2800" i="1" dirty="0" err="1">
                <a:solidFill>
                  <a:srgbClr val="FFC000"/>
                </a:solidFill>
              </a:rPr>
              <a:t>embedaan</a:t>
            </a:r>
            <a:r>
              <a:rPr lang="en-GB" sz="2800" dirty="0">
                <a:solidFill>
                  <a:srgbClr val="FFC000"/>
                </a:solidFill>
              </a:rPr>
              <a:t> (differentiating)</a:t>
            </a:r>
            <a:r>
              <a:rPr lang="id-ID" sz="2800" dirty="0">
                <a:solidFill>
                  <a:srgbClr val="FFC000"/>
                </a:solidFill>
              </a:rPr>
              <a:t> ; </a:t>
            </a:r>
            <a:endParaRPr lang="en-US" sz="2800" dirty="0">
              <a:solidFill>
                <a:srgbClr val="FFC000"/>
              </a:solidFill>
            </a:endParaRPr>
          </a:p>
          <a:p>
            <a:pPr marL="541782" indent="-514350">
              <a:defRPr/>
            </a:pPr>
            <a:r>
              <a:rPr lang="en-US" sz="2800" dirty="0">
                <a:solidFill>
                  <a:srgbClr val="FFC000"/>
                </a:solidFill>
              </a:rPr>
              <a:t>	</a:t>
            </a:r>
            <a:r>
              <a:rPr lang="id-ID" sz="2800" dirty="0">
                <a:solidFill>
                  <a:schemeClr val="tx1"/>
                </a:solidFill>
              </a:rPr>
              <a:t>terjadi bila  orang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saling</a:t>
            </a:r>
            <a:r>
              <a:rPr lang="id-ID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sepakat</a:t>
            </a:r>
            <a:r>
              <a:rPr lang="id-ID" sz="2800" dirty="0">
                <a:solidFill>
                  <a:schemeClr val="tx1"/>
                </a:solidFill>
              </a:rPr>
              <a:t> bahwa hubungan mereka terlalu  </a:t>
            </a:r>
            <a:r>
              <a:rPr lang="en-US" sz="2800" dirty="0" err="1">
                <a:solidFill>
                  <a:schemeClr val="tx1"/>
                </a:solidFill>
              </a:rPr>
              <a:t>banyak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id-ID" sz="2800" dirty="0">
                <a:solidFill>
                  <a:schemeClr val="tx1"/>
                </a:solidFill>
              </a:rPr>
              <a:t>perbedaan</a:t>
            </a:r>
            <a:r>
              <a:rPr lang="en-US" sz="2800" dirty="0">
                <a:solidFill>
                  <a:schemeClr val="tx1"/>
                </a:solidFill>
              </a:rPr>
              <a:t>	, </a:t>
            </a:r>
            <a:r>
              <a:rPr lang="en-US" sz="2800" dirty="0" err="1">
                <a:solidFill>
                  <a:schemeClr val="tx1"/>
                </a:solidFill>
              </a:rPr>
              <a:t>beda</a:t>
            </a:r>
            <a:r>
              <a:rPr lang="en-US" sz="2800" dirty="0">
                <a:solidFill>
                  <a:schemeClr val="tx1"/>
                </a:solidFill>
              </a:rPr>
              <a:t> hobby, </a:t>
            </a:r>
            <a:r>
              <a:rPr lang="en-US" sz="2800" dirty="0" err="1">
                <a:solidFill>
                  <a:schemeClr val="tx1"/>
                </a:solidFill>
              </a:rPr>
              <a:t>beda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cara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pandang</a:t>
            </a:r>
            <a:r>
              <a:rPr lang="en-US" sz="2800" dirty="0">
                <a:solidFill>
                  <a:schemeClr val="tx1"/>
                </a:solidFill>
              </a:rPr>
              <a:t>, </a:t>
            </a:r>
            <a:r>
              <a:rPr lang="en-US" sz="2800" dirty="0" err="1">
                <a:solidFill>
                  <a:schemeClr val="tx1"/>
                </a:solidFill>
              </a:rPr>
              <a:t>dll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</a:p>
          <a:p>
            <a:pPr marL="541782" indent="-514350">
              <a:defRPr/>
            </a:pPr>
            <a:r>
              <a:rPr lang="en-US" sz="2800" dirty="0">
                <a:solidFill>
                  <a:schemeClr val="tx1"/>
                </a:solidFill>
              </a:rPr>
              <a:t>	</a:t>
            </a:r>
            <a:r>
              <a:rPr lang="id-ID" sz="2800" dirty="0">
                <a:solidFill>
                  <a:schemeClr val="tx1"/>
                </a:solidFill>
              </a:rPr>
              <a:t>Kedua belah pihak s</a:t>
            </a:r>
            <a:r>
              <a:rPr lang="en-US" sz="2800" dirty="0" err="1">
                <a:solidFill>
                  <a:schemeClr val="tx1"/>
                </a:solidFill>
              </a:rPr>
              <a:t>aling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fokus</a:t>
            </a:r>
            <a:r>
              <a:rPr lang="id-ID" sz="2800" dirty="0">
                <a:solidFill>
                  <a:schemeClr val="tx1"/>
                </a:solidFill>
              </a:rPr>
              <a:t> pada perbedaan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yg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ada</a:t>
            </a:r>
            <a:r>
              <a:rPr lang="en-US" sz="2800" dirty="0">
                <a:solidFill>
                  <a:schemeClr val="tx1"/>
                </a:solidFill>
              </a:rPr>
              <a:t> di </a:t>
            </a:r>
            <a:r>
              <a:rPr lang="en-US" sz="2800" dirty="0" err="1">
                <a:solidFill>
                  <a:schemeClr val="tx1"/>
                </a:solidFill>
              </a:rPr>
              <a:t>antara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mereka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dan</a:t>
            </a:r>
            <a:r>
              <a:rPr lang="id-ID" sz="2800" dirty="0">
                <a:solidFill>
                  <a:schemeClr val="tx1"/>
                </a:solidFill>
              </a:rPr>
              <a:t> mulai 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saling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mengkritik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satu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sama</a:t>
            </a:r>
            <a:r>
              <a:rPr lang="en-US" sz="2800" dirty="0">
                <a:solidFill>
                  <a:schemeClr val="tx1"/>
                </a:solidFill>
              </a:rPr>
              <a:t> lain </a:t>
            </a:r>
            <a:r>
              <a:rPr lang="en-US" sz="2800" dirty="0" err="1">
                <a:solidFill>
                  <a:schemeClr val="tx1"/>
                </a:solidFill>
              </a:rPr>
              <a:t>menyampaikan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ketidak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sukaan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</a:p>
          <a:p>
            <a:pPr marL="541782" indent="-514350">
              <a:defRPr/>
            </a:pPr>
            <a:r>
              <a:rPr lang="en-US" sz="2800" dirty="0">
                <a:solidFill>
                  <a:schemeClr val="tx1"/>
                </a:solidFill>
              </a:rPr>
              <a:t>	</a:t>
            </a:r>
            <a:r>
              <a:rPr lang="en-US" sz="2800" i="1" dirty="0">
                <a:solidFill>
                  <a:schemeClr val="tx1"/>
                </a:solidFill>
              </a:rPr>
              <a:t>	</a:t>
            </a:r>
            <a:r>
              <a:rPr lang="en-GB" sz="2800" i="1" dirty="0">
                <a:solidFill>
                  <a:srgbClr val="FFC000"/>
                </a:solidFill>
              </a:rPr>
              <a:t>b. </a:t>
            </a:r>
            <a:r>
              <a:rPr lang="en-GB" sz="2800" i="1" dirty="0" err="1">
                <a:solidFill>
                  <a:srgbClr val="FFC000"/>
                </a:solidFill>
              </a:rPr>
              <a:t>Pembatasan</a:t>
            </a:r>
            <a:r>
              <a:rPr lang="en-GB" sz="2800" dirty="0">
                <a:solidFill>
                  <a:srgbClr val="FFC000"/>
                </a:solidFill>
              </a:rPr>
              <a:t> (</a:t>
            </a:r>
            <a:r>
              <a:rPr lang="en-GB" sz="2800" dirty="0" err="1">
                <a:solidFill>
                  <a:srgbClr val="FFC000"/>
                </a:solidFill>
              </a:rPr>
              <a:t>Circumsribing</a:t>
            </a:r>
            <a:r>
              <a:rPr lang="en-GB" sz="2800" dirty="0">
                <a:solidFill>
                  <a:srgbClr val="FFC000"/>
                </a:solidFill>
              </a:rPr>
              <a:t>)</a:t>
            </a:r>
            <a:r>
              <a:rPr lang="id-ID" sz="2800" dirty="0">
                <a:solidFill>
                  <a:srgbClr val="FFC000"/>
                </a:solidFill>
              </a:rPr>
              <a:t> ;</a:t>
            </a:r>
            <a:endParaRPr lang="en-US" sz="2800" dirty="0">
              <a:solidFill>
                <a:srgbClr val="FFC000"/>
              </a:solidFill>
            </a:endParaRPr>
          </a:p>
          <a:p>
            <a:pPr marL="541782" indent="-514350">
              <a:defRPr/>
            </a:pPr>
            <a:r>
              <a:rPr lang="en-US" sz="2800" dirty="0">
                <a:solidFill>
                  <a:srgbClr val="FFC000"/>
                </a:solidFill>
              </a:rPr>
              <a:t>	</a:t>
            </a:r>
            <a:r>
              <a:rPr lang="en-US" sz="2800" dirty="0" err="1">
                <a:solidFill>
                  <a:srgbClr val="FFC000"/>
                </a:solidFill>
              </a:rPr>
              <a:t>Setelah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perbedaan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disadari</a:t>
            </a:r>
            <a:r>
              <a:rPr lang="en-US" sz="2800" dirty="0">
                <a:solidFill>
                  <a:srgbClr val="FFC000"/>
                </a:solidFill>
              </a:rPr>
              <a:t>, </a:t>
            </a:r>
            <a:r>
              <a:rPr lang="en-US" sz="2800" dirty="0" err="1">
                <a:solidFill>
                  <a:srgbClr val="FFC000"/>
                </a:solidFill>
              </a:rPr>
              <a:t>maka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masing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masing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pihak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akan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membatasi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percakapan</a:t>
            </a:r>
            <a:r>
              <a:rPr lang="en-US" sz="2800" dirty="0">
                <a:solidFill>
                  <a:srgbClr val="FFC000"/>
                </a:solidFill>
              </a:rPr>
              <a:t> di </a:t>
            </a:r>
            <a:r>
              <a:rPr lang="en-US" sz="2800" dirty="0" err="1">
                <a:solidFill>
                  <a:srgbClr val="FFC000"/>
                </a:solidFill>
              </a:rPr>
              <a:t>antara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mereka</a:t>
            </a:r>
            <a:r>
              <a:rPr lang="en-US" sz="2800" dirty="0">
                <a:solidFill>
                  <a:srgbClr val="FFC000"/>
                </a:solidFill>
              </a:rPr>
              <a:t>. </a:t>
            </a:r>
            <a:r>
              <a:rPr lang="en-US" sz="2800" dirty="0" err="1">
                <a:solidFill>
                  <a:srgbClr val="FFC000"/>
                </a:solidFill>
              </a:rPr>
              <a:t>Mungkin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mereka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akan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menghindari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topik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topik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percakapan</a:t>
            </a:r>
            <a:r>
              <a:rPr lang="en-US" sz="2800" dirty="0">
                <a:solidFill>
                  <a:srgbClr val="FFC000"/>
                </a:solidFill>
              </a:rPr>
              <a:t> yang </a:t>
            </a:r>
            <a:r>
              <a:rPr lang="en-US" sz="2800" dirty="0" err="1">
                <a:solidFill>
                  <a:srgbClr val="FFC000"/>
                </a:solidFill>
              </a:rPr>
              <a:t>menuai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perbedaan</a:t>
            </a:r>
            <a:r>
              <a:rPr lang="en-US" sz="2800" dirty="0">
                <a:solidFill>
                  <a:srgbClr val="FFC000"/>
                </a:solidFill>
              </a:rPr>
              <a:t>. </a:t>
            </a:r>
            <a:r>
              <a:rPr lang="en-US" sz="2800" dirty="0" err="1">
                <a:solidFill>
                  <a:srgbClr val="FFC000"/>
                </a:solidFill>
              </a:rPr>
              <a:t>Hanya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topik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topik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umum</a:t>
            </a:r>
            <a:r>
              <a:rPr lang="en-US" sz="2800" dirty="0">
                <a:solidFill>
                  <a:srgbClr val="FFC000"/>
                </a:solidFill>
              </a:rPr>
              <a:t> yang </a:t>
            </a:r>
            <a:r>
              <a:rPr lang="en-US" sz="2800" dirty="0" err="1">
                <a:solidFill>
                  <a:srgbClr val="FFC000"/>
                </a:solidFill>
              </a:rPr>
              <a:t>dibicarakan</a:t>
            </a:r>
            <a:r>
              <a:rPr lang="en-US" sz="2800" dirty="0">
                <a:solidFill>
                  <a:srgbClr val="FFC000"/>
                </a:solidFill>
              </a:rPr>
              <a:t>.</a:t>
            </a:r>
            <a:endParaRPr lang="en-US" sz="2800" dirty="0">
              <a:solidFill>
                <a:schemeClr val="tx1"/>
              </a:solidFill>
            </a:endParaRPr>
          </a:p>
          <a:p>
            <a:pPr>
              <a:defRPr/>
            </a:pPr>
            <a:endParaRPr lang="id-ID" sz="3200" dirty="0"/>
          </a:p>
          <a:p>
            <a:pPr marL="514350" indent="-514350" eaLnBrk="1" fontAlgn="auto" hangingPunct="1">
              <a:spcAft>
                <a:spcPts val="0"/>
              </a:spcAft>
              <a:defRPr/>
            </a:pPr>
            <a:endParaRPr lang="en-GB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7254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/>
          </p:cNvSpPr>
          <p:nvPr>
            <p:ph type="subTitle" idx="1"/>
          </p:nvPr>
        </p:nvSpPr>
        <p:spPr>
          <a:xfrm>
            <a:off x="1000125" y="642938"/>
            <a:ext cx="7707313" cy="5643562"/>
          </a:xfrm>
        </p:spPr>
        <p:txBody>
          <a:bodyPr/>
          <a:lstStyle/>
          <a:p>
            <a:pPr>
              <a:defRPr/>
            </a:pPr>
            <a:r>
              <a:rPr lang="en-US" sz="2000" dirty="0">
                <a:solidFill>
                  <a:srgbClr val="FFC000"/>
                </a:solidFill>
              </a:rPr>
              <a:t>c</a:t>
            </a:r>
            <a:r>
              <a:rPr lang="en-GB" sz="2000" dirty="0">
                <a:solidFill>
                  <a:srgbClr val="FFC000"/>
                </a:solidFill>
              </a:rPr>
              <a:t>. </a:t>
            </a:r>
            <a:r>
              <a:rPr lang="id-ID" sz="2000" i="1" dirty="0">
                <a:solidFill>
                  <a:srgbClr val="FFC000"/>
                </a:solidFill>
              </a:rPr>
              <a:t>Stagnasi (</a:t>
            </a:r>
            <a:r>
              <a:rPr lang="id-ID" sz="2000" dirty="0">
                <a:solidFill>
                  <a:srgbClr val="FFC000"/>
                </a:solidFill>
              </a:rPr>
              <a:t>Stagnation</a:t>
            </a:r>
            <a:r>
              <a:rPr lang="en-GB" sz="2000" dirty="0">
                <a:solidFill>
                  <a:srgbClr val="FFC000"/>
                </a:solidFill>
              </a:rPr>
              <a:t>)</a:t>
            </a:r>
            <a:r>
              <a:rPr lang="id-ID" sz="2000" dirty="0">
                <a:solidFill>
                  <a:srgbClr val="FFC000"/>
                </a:solidFill>
              </a:rPr>
              <a:t> </a:t>
            </a:r>
            <a:r>
              <a:rPr lang="id-ID" sz="2000" dirty="0">
                <a:solidFill>
                  <a:schemeClr val="tx1"/>
                </a:solidFill>
              </a:rPr>
              <a:t>menunjukkan kemerosotan hubungan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  <a:r>
              <a:rPr lang="en-US" sz="2000" dirty="0" err="1">
                <a:solidFill>
                  <a:schemeClr val="tx1"/>
                </a:solidFill>
              </a:rPr>
              <a:t>hubungan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tetap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berjalan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pertemuan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tetap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ada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tapi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masing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masing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pihak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membatasi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frekuensi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berkomunikasi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pertemuan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  <a:r>
              <a:rPr lang="en-US" sz="2000" dirty="0" err="1">
                <a:solidFill>
                  <a:schemeClr val="tx1"/>
                </a:solidFill>
              </a:rPr>
              <a:t>Komunikasi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masih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terjadi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dalam</a:t>
            </a:r>
            <a:r>
              <a:rPr lang="en-US" sz="2000" dirty="0">
                <a:solidFill>
                  <a:schemeClr val="tx1"/>
                </a:solidFill>
              </a:rPr>
              <a:t> level yang </a:t>
            </a:r>
            <a:r>
              <a:rPr lang="en-US" sz="2000" dirty="0" err="1">
                <a:solidFill>
                  <a:schemeClr val="tx1"/>
                </a:solidFill>
              </a:rPr>
              <a:t>rendah.Keakraban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mulai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berkurang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</a:p>
          <a:p>
            <a:pPr>
              <a:defRPr/>
            </a:pPr>
            <a:r>
              <a:rPr lang="en-US" sz="2000" dirty="0" err="1">
                <a:solidFill>
                  <a:schemeClr val="tx1"/>
                </a:solidFill>
              </a:rPr>
              <a:t>Contoh</a:t>
            </a:r>
            <a:r>
              <a:rPr lang="en-US" sz="2000" dirty="0">
                <a:solidFill>
                  <a:schemeClr val="tx1"/>
                </a:solidFill>
              </a:rPr>
              <a:t> : </a:t>
            </a:r>
            <a:r>
              <a:rPr lang="en-US" sz="2000" dirty="0" err="1">
                <a:solidFill>
                  <a:schemeClr val="tx1"/>
                </a:solidFill>
              </a:rPr>
              <a:t>jika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ini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terjadi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dalam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pasangan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suami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istri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maka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mereka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jarang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saling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bicara</a:t>
            </a:r>
            <a:r>
              <a:rPr lang="en-US" sz="2000" dirty="0">
                <a:solidFill>
                  <a:schemeClr val="tx1"/>
                </a:solidFill>
              </a:rPr>
              <a:t> di </a:t>
            </a:r>
            <a:r>
              <a:rPr lang="en-US" sz="2000" dirty="0" err="1">
                <a:solidFill>
                  <a:schemeClr val="tx1"/>
                </a:solidFill>
              </a:rPr>
              <a:t>rumah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perceraian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belum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terjadi</a:t>
            </a:r>
            <a:r>
              <a:rPr lang="en-US" sz="2000" dirty="0">
                <a:solidFill>
                  <a:schemeClr val="tx1"/>
                </a:solidFill>
              </a:rPr>
              <a:t> ,</a:t>
            </a:r>
            <a:r>
              <a:rPr lang="en-US" sz="2000" dirty="0" err="1">
                <a:solidFill>
                  <a:schemeClr val="tx1"/>
                </a:solidFill>
              </a:rPr>
              <a:t>mungkin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karena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masih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memikirkan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dampaknya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terhadap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anak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anak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dll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  <a:p>
            <a:pPr>
              <a:defRPr/>
            </a:pPr>
            <a:r>
              <a:rPr lang="en-US" sz="2000" dirty="0">
                <a:solidFill>
                  <a:srgbClr val="FFC000"/>
                </a:solidFill>
              </a:rPr>
              <a:t>d</a:t>
            </a:r>
            <a:r>
              <a:rPr lang="en-GB" sz="2000" dirty="0">
                <a:solidFill>
                  <a:srgbClr val="FFC000"/>
                </a:solidFill>
              </a:rPr>
              <a:t>. </a:t>
            </a:r>
            <a:r>
              <a:rPr lang="en-GB" sz="2000" i="1" dirty="0" err="1">
                <a:solidFill>
                  <a:srgbClr val="FFC000"/>
                </a:solidFill>
              </a:rPr>
              <a:t>Penghindaran</a:t>
            </a:r>
            <a:r>
              <a:rPr lang="en-GB" sz="2000" dirty="0">
                <a:solidFill>
                  <a:srgbClr val="FFC000"/>
                </a:solidFill>
              </a:rPr>
              <a:t> (Avoiding)</a:t>
            </a:r>
          </a:p>
          <a:p>
            <a:pPr>
              <a:defRPr/>
            </a:pPr>
            <a:r>
              <a:rPr lang="en-GB" sz="2000" dirty="0" err="1">
                <a:solidFill>
                  <a:schemeClr val="tx1"/>
                </a:solidFill>
              </a:rPr>
              <a:t>Tahap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ini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kedua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belah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pihak</a:t>
            </a:r>
            <a:r>
              <a:rPr lang="id-ID" sz="2000" dirty="0">
                <a:solidFill>
                  <a:schemeClr val="tx1"/>
                </a:solidFill>
              </a:rPr>
              <a:t>  s</a:t>
            </a:r>
            <a:r>
              <a:rPr lang="en-US" sz="2000" dirty="0" err="1">
                <a:solidFill>
                  <a:schemeClr val="tx1"/>
                </a:solidFill>
              </a:rPr>
              <a:t>udah</a:t>
            </a:r>
            <a:r>
              <a:rPr lang="id-ID" sz="2000" dirty="0">
                <a:solidFill>
                  <a:schemeClr val="tx1"/>
                </a:solidFill>
              </a:rPr>
              <a:t> menghindar dari pertemuan dan komunikasi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  <a:r>
              <a:rPr lang="en-US" sz="2000" dirty="0" err="1">
                <a:solidFill>
                  <a:schemeClr val="tx1"/>
                </a:solidFill>
              </a:rPr>
              <a:t>Bahkan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jika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itu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pasangan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suami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istri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mereka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berpisah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tempat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tinggal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  <a:r>
              <a:rPr lang="en-US" sz="2000" dirty="0" err="1">
                <a:solidFill>
                  <a:schemeClr val="tx1"/>
                </a:solidFill>
              </a:rPr>
              <a:t>Jika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itu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terjadi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dalam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pasangan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persahabatan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maka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mereka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sudah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tidak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mau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bertemu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lagi.Jika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tahap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ini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tidak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bisa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diselesaikan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dengan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baik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maka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bisa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saja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terjadi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tahap</a:t>
            </a:r>
            <a:r>
              <a:rPr lang="en-US" sz="2000" dirty="0">
                <a:solidFill>
                  <a:schemeClr val="tx1"/>
                </a:solidFill>
              </a:rPr>
              <a:t> terminating (</a:t>
            </a:r>
            <a:r>
              <a:rPr lang="en-US" sz="2000" dirty="0" err="1">
                <a:solidFill>
                  <a:schemeClr val="tx1"/>
                </a:solidFill>
              </a:rPr>
              <a:t>pemutusan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hubungan</a:t>
            </a:r>
            <a:r>
              <a:rPr lang="en-US" sz="2000" dirty="0">
                <a:solidFill>
                  <a:schemeClr val="tx1"/>
                </a:solidFill>
              </a:rPr>
              <a:t>)</a:t>
            </a:r>
            <a:endParaRPr lang="id-ID" sz="20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US" sz="2000" dirty="0">
                <a:solidFill>
                  <a:srgbClr val="FFC000"/>
                </a:solidFill>
              </a:rPr>
              <a:t>e</a:t>
            </a:r>
            <a:r>
              <a:rPr lang="en-GB" sz="2000" dirty="0">
                <a:solidFill>
                  <a:srgbClr val="FFC000"/>
                </a:solidFill>
              </a:rPr>
              <a:t>. </a:t>
            </a:r>
            <a:r>
              <a:rPr lang="en-GB" sz="2000" i="1" dirty="0" err="1">
                <a:solidFill>
                  <a:srgbClr val="FFC000"/>
                </a:solidFill>
              </a:rPr>
              <a:t>Pemutusan</a:t>
            </a:r>
            <a:r>
              <a:rPr lang="en-GB" sz="2000" dirty="0">
                <a:solidFill>
                  <a:srgbClr val="FFC000"/>
                </a:solidFill>
              </a:rPr>
              <a:t> (Terminating)</a:t>
            </a:r>
          </a:p>
          <a:p>
            <a:pPr>
              <a:defRPr/>
            </a:pPr>
            <a:r>
              <a:rPr lang="en-GB" sz="2000" dirty="0" err="1">
                <a:solidFill>
                  <a:schemeClr val="tx1"/>
                </a:solidFill>
              </a:rPr>
              <a:t>Pada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tahap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ini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salah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satu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atau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kedua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belah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pihak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sepakat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mengakhiri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hubungan</a:t>
            </a:r>
            <a:r>
              <a:rPr lang="id-ID" sz="2000" dirty="0">
                <a:solidFill>
                  <a:schemeClr val="tx1"/>
                </a:solidFill>
              </a:rPr>
              <a:t> 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  <a:r>
              <a:rPr lang="en-US" sz="2000" dirty="0" err="1">
                <a:solidFill>
                  <a:schemeClr val="tx1"/>
                </a:solidFill>
              </a:rPr>
              <a:t>Meskipun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salah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satu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pihak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tetap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berupaya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mempertahankan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hubungan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namun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jika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pihak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lainnya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tetap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ingin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mengakhiri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maka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hubungan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berakhir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  <a:r>
              <a:rPr lang="id-ID" sz="2000" dirty="0">
                <a:solidFill>
                  <a:schemeClr val="tx1"/>
                </a:solidFill>
              </a:rPr>
              <a:t>Sema</a:t>
            </a:r>
            <a:r>
              <a:rPr lang="en-US" sz="2000" dirty="0">
                <a:solidFill>
                  <a:schemeClr val="tx1"/>
                </a:solidFill>
              </a:rPr>
              <a:t>k</a:t>
            </a:r>
            <a:r>
              <a:rPr lang="id-ID" sz="2000" dirty="0">
                <a:solidFill>
                  <a:schemeClr val="tx1"/>
                </a:solidFill>
              </a:rPr>
              <a:t>in lama dan semakin </a:t>
            </a:r>
            <a:r>
              <a:rPr lang="en-US" sz="2000" dirty="0" err="1">
                <a:solidFill>
                  <a:schemeClr val="tx1"/>
                </a:solidFill>
              </a:rPr>
              <a:t>mendalam</a:t>
            </a:r>
            <a:r>
              <a:rPr lang="id-ID" sz="2000" dirty="0">
                <a:solidFill>
                  <a:schemeClr val="tx1"/>
                </a:solidFill>
              </a:rPr>
              <a:t> hubungan tersebut, pemutusan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id-ID" sz="2000" dirty="0">
                <a:solidFill>
                  <a:schemeClr val="tx1"/>
                </a:solidFill>
              </a:rPr>
              <a:t>hubungan terasa semakin menyakitkan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untuk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selanjutnya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membina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hubungan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dengan</a:t>
            </a:r>
            <a:r>
              <a:rPr lang="en-US" sz="2000" dirty="0">
                <a:solidFill>
                  <a:schemeClr val="tx1"/>
                </a:solidFill>
              </a:rPr>
              <a:t> orang lain.</a:t>
            </a:r>
            <a:endParaRPr lang="en-GB" sz="2000" dirty="0">
              <a:solidFill>
                <a:schemeClr val="tx1"/>
              </a:solidFill>
            </a:endParaRPr>
          </a:p>
          <a:p>
            <a:pPr>
              <a:defRPr/>
            </a:pPr>
            <a:endParaRPr lang="id-ID" sz="2800" dirty="0">
              <a:solidFill>
                <a:schemeClr val="tx1"/>
              </a:solidFill>
            </a:endParaRPr>
          </a:p>
          <a:p>
            <a:pPr marL="495300" indent="-495300" eaLnBrk="1" fontAlgn="auto" hangingPunct="1">
              <a:spcAft>
                <a:spcPts val="0"/>
              </a:spcAft>
              <a:defRPr/>
            </a:pPr>
            <a:endParaRPr lang="en-GB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3091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ctrTitle"/>
          </p:nvPr>
        </p:nvSpPr>
        <p:spPr bwMode="auto">
          <a:xfrm>
            <a:off x="1143000" y="428625"/>
            <a:ext cx="7348538" cy="1143000"/>
          </a:xfrm>
        </p:spPr>
        <p:txBody>
          <a:bodyPr wrap="square" lIns="91440" tIns="45720" rIns="91440" bIns="45720" numCol="1" compatLnSpc="1">
            <a:prstTxWarp prst="textNoShape">
              <a:avLst/>
            </a:prstTxWarp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dirty="0">
                <a:solidFill>
                  <a:srgbClr val="FFC000"/>
                </a:solidFill>
                <a:effectLst/>
              </a:rPr>
              <a:t>Menciptakan Suasana Hubungan Interpersonal Yang Baik </a:t>
            </a:r>
            <a:endParaRPr lang="en-GB" dirty="0">
              <a:solidFill>
                <a:srgbClr val="FFC000"/>
              </a:solidFill>
              <a:effectLst/>
            </a:endParaRPr>
          </a:p>
        </p:txBody>
      </p:sp>
      <p:sp>
        <p:nvSpPr>
          <p:cNvPr id="13315" name="Rectangle 3"/>
          <p:cNvSpPr>
            <a:spLocks noGrp="1"/>
          </p:cNvSpPr>
          <p:nvPr>
            <p:ph type="subTitle" idx="1"/>
          </p:nvPr>
        </p:nvSpPr>
        <p:spPr>
          <a:xfrm>
            <a:off x="928688" y="1714500"/>
            <a:ext cx="7747000" cy="4214813"/>
          </a:xfrm>
        </p:spPr>
        <p:txBody>
          <a:bodyPr/>
          <a:lstStyle/>
          <a:p>
            <a:pPr marL="533400" indent="-514350" eaLnBrk="1" hangingPunct="1">
              <a:buFont typeface="Constantia" pitchFamily="18" charset="0"/>
              <a:buAutoNum type="arabicPeriod"/>
            </a:pPr>
            <a:r>
              <a:rPr lang="id-ID" altLang="en-US" sz="2800" dirty="0">
                <a:solidFill>
                  <a:schemeClr val="tx1"/>
                </a:solidFill>
              </a:rPr>
              <a:t>Menggunakan komunikasi secara aktif untuk membangun iklim </a:t>
            </a:r>
            <a:r>
              <a:rPr lang="en-US" altLang="en-US" sz="2800" dirty="0" err="1">
                <a:solidFill>
                  <a:schemeClr val="tx1"/>
                </a:solidFill>
              </a:rPr>
              <a:t>positif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id-ID" altLang="en-US" sz="2800" dirty="0">
                <a:solidFill>
                  <a:schemeClr val="tx1"/>
                </a:solidFill>
              </a:rPr>
              <a:t>yang menguatkan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</a:rPr>
              <a:t>hubungan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</a:rPr>
              <a:t>satu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</a:rPr>
              <a:t>dengan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</a:rPr>
              <a:t>lainnya</a:t>
            </a:r>
            <a:endParaRPr lang="en-US" altLang="en-US" sz="2800" dirty="0">
              <a:solidFill>
                <a:schemeClr val="tx1"/>
              </a:solidFill>
            </a:endParaRPr>
          </a:p>
          <a:p>
            <a:pPr marL="533400" indent="-514350" eaLnBrk="1" hangingPunct="1">
              <a:buFont typeface="Constantia" pitchFamily="18" charset="0"/>
              <a:buAutoNum type="arabicPeriod"/>
            </a:pPr>
            <a:r>
              <a:rPr lang="id-ID" altLang="en-US" sz="2800" dirty="0">
                <a:solidFill>
                  <a:schemeClr val="tx1"/>
                </a:solidFill>
              </a:rPr>
              <a:t>Menghargai perbedaan</a:t>
            </a:r>
            <a:r>
              <a:rPr lang="en-US" altLang="en-US" sz="2800" dirty="0">
                <a:solidFill>
                  <a:schemeClr val="tx1"/>
                </a:solidFill>
              </a:rPr>
              <a:t> yang </a:t>
            </a:r>
            <a:r>
              <a:rPr lang="en-US" altLang="en-US" sz="2800" dirty="0" err="1">
                <a:solidFill>
                  <a:schemeClr val="tx1"/>
                </a:solidFill>
              </a:rPr>
              <a:t>timbul</a:t>
            </a:r>
            <a:r>
              <a:rPr lang="id-ID" altLang="en-US" sz="2800" dirty="0">
                <a:solidFill>
                  <a:schemeClr val="tx1"/>
                </a:solidFill>
              </a:rPr>
              <a:t> dalam hubungan</a:t>
            </a:r>
            <a:endParaRPr lang="en-US" altLang="en-US" sz="2800" dirty="0">
              <a:solidFill>
                <a:schemeClr val="tx1"/>
              </a:solidFill>
            </a:endParaRPr>
          </a:p>
          <a:p>
            <a:pPr marL="533400" indent="-514350" eaLnBrk="1" hangingPunct="1">
              <a:buFont typeface="Constantia" pitchFamily="18" charset="0"/>
              <a:buAutoNum type="arabicPeriod"/>
            </a:pPr>
            <a:r>
              <a:rPr lang="id-ID" altLang="en-US" sz="2800" dirty="0">
                <a:solidFill>
                  <a:schemeClr val="tx1"/>
                </a:solidFill>
              </a:rPr>
              <a:t>Menanggapi kritik dengan konstruktif</a:t>
            </a:r>
            <a:r>
              <a:rPr lang="en-US" altLang="en-US" sz="2800" dirty="0">
                <a:solidFill>
                  <a:schemeClr val="tx1"/>
                </a:solidFill>
              </a:rPr>
              <a:t>, </a:t>
            </a:r>
            <a:r>
              <a:rPr lang="en-US" altLang="en-US" sz="2800" dirty="0" err="1">
                <a:solidFill>
                  <a:schemeClr val="tx1"/>
                </a:solidFill>
              </a:rPr>
              <a:t>dan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</a:rPr>
              <a:t>selalu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</a:rPr>
              <a:t>berfikiran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</a:rPr>
              <a:t>positif</a:t>
            </a:r>
            <a:endParaRPr lang="en-US" altLang="en-US" sz="2800" dirty="0">
              <a:solidFill>
                <a:schemeClr val="tx1"/>
              </a:solidFill>
            </a:endParaRPr>
          </a:p>
          <a:p>
            <a:pPr marL="533400" indent="-514350" eaLnBrk="1" hangingPunct="1">
              <a:buFont typeface="Constantia" pitchFamily="18" charset="0"/>
              <a:buAutoNum type="arabicPeriod"/>
            </a:pPr>
            <a:r>
              <a:rPr lang="en-US" altLang="en-US" sz="2800" dirty="0" err="1">
                <a:solidFill>
                  <a:schemeClr val="tx1"/>
                </a:solidFill>
              </a:rPr>
              <a:t>Membangun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</a:rPr>
              <a:t>Positivitas</a:t>
            </a:r>
            <a:r>
              <a:rPr lang="en-US" altLang="en-US" sz="2800" dirty="0">
                <a:solidFill>
                  <a:schemeClr val="tx1"/>
                </a:solidFill>
              </a:rPr>
              <a:t> : </a:t>
            </a:r>
            <a:r>
              <a:rPr lang="en-US" altLang="en-US" sz="2800" dirty="0" err="1">
                <a:solidFill>
                  <a:schemeClr val="tx1"/>
                </a:solidFill>
              </a:rPr>
              <a:t>bekerjasama</a:t>
            </a:r>
            <a:r>
              <a:rPr lang="en-US" altLang="en-US" sz="2800" dirty="0">
                <a:solidFill>
                  <a:schemeClr val="tx1"/>
                </a:solidFill>
              </a:rPr>
              <a:t>, </a:t>
            </a:r>
            <a:r>
              <a:rPr lang="en-US" altLang="en-US" sz="2800" dirty="0" err="1">
                <a:solidFill>
                  <a:schemeClr val="tx1"/>
                </a:solidFill>
              </a:rPr>
              <a:t>bergembira</a:t>
            </a:r>
            <a:r>
              <a:rPr lang="en-US" altLang="en-US" sz="2800" dirty="0">
                <a:solidFill>
                  <a:schemeClr val="tx1"/>
                </a:solidFill>
              </a:rPr>
              <a:t>, </a:t>
            </a:r>
            <a:r>
              <a:rPr lang="en-US" altLang="en-US" sz="2800" dirty="0" err="1">
                <a:solidFill>
                  <a:schemeClr val="tx1"/>
                </a:solidFill>
              </a:rPr>
              <a:t>optimis</a:t>
            </a:r>
            <a:r>
              <a:rPr lang="en-US" altLang="en-US" sz="2800" dirty="0">
                <a:solidFill>
                  <a:schemeClr val="tx1"/>
                </a:solidFill>
              </a:rPr>
              <a:t>, </a:t>
            </a:r>
            <a:r>
              <a:rPr lang="en-US" altLang="en-US" sz="2800" dirty="0" err="1">
                <a:solidFill>
                  <a:schemeClr val="tx1"/>
                </a:solidFill>
              </a:rPr>
              <a:t>sabar</a:t>
            </a:r>
            <a:r>
              <a:rPr lang="en-US" altLang="en-US" sz="2800" dirty="0">
                <a:solidFill>
                  <a:schemeClr val="tx1"/>
                </a:solidFill>
              </a:rPr>
              <a:t>, </a:t>
            </a:r>
            <a:r>
              <a:rPr lang="en-US" altLang="en-US" sz="2800" dirty="0" err="1">
                <a:solidFill>
                  <a:schemeClr val="tx1"/>
                </a:solidFill>
              </a:rPr>
              <a:t>pemaaf</a:t>
            </a:r>
            <a:r>
              <a:rPr lang="en-US" altLang="en-US" sz="2800" dirty="0">
                <a:solidFill>
                  <a:schemeClr val="tx1"/>
                </a:solidFill>
              </a:rPr>
              <a:t>, </a:t>
            </a:r>
            <a:r>
              <a:rPr lang="en-US" altLang="en-US" sz="2800" dirty="0" err="1">
                <a:solidFill>
                  <a:schemeClr val="tx1"/>
                </a:solidFill>
              </a:rPr>
              <a:t>menghargai</a:t>
            </a:r>
            <a:r>
              <a:rPr lang="en-US" altLang="en-US" sz="2800" dirty="0">
                <a:solidFill>
                  <a:schemeClr val="tx1"/>
                </a:solidFill>
              </a:rPr>
              <a:t> orang lain </a:t>
            </a:r>
            <a:r>
              <a:rPr lang="en-US" altLang="en-US" sz="2800" dirty="0" err="1">
                <a:solidFill>
                  <a:schemeClr val="tx1"/>
                </a:solidFill>
              </a:rPr>
              <a:t>melalui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</a:rPr>
              <a:t>pujian,dll</a:t>
            </a:r>
            <a:r>
              <a:rPr lang="en-US" altLang="en-US" sz="2800" dirty="0">
                <a:solidFill>
                  <a:schemeClr val="tx1"/>
                </a:solidFill>
              </a:rPr>
              <a:t>.</a:t>
            </a:r>
            <a:endParaRPr lang="id-ID" alt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6881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/>
          </p:cNvSpPr>
          <p:nvPr>
            <p:ph type="subTitle" idx="1"/>
          </p:nvPr>
        </p:nvSpPr>
        <p:spPr>
          <a:xfrm>
            <a:off x="1000125" y="928688"/>
            <a:ext cx="7929563" cy="4587875"/>
          </a:xfrm>
        </p:spPr>
        <p:txBody>
          <a:bodyPr/>
          <a:lstStyle/>
          <a:p>
            <a:pPr>
              <a:defRPr/>
            </a:pPr>
            <a:r>
              <a:rPr lang="id-ID" sz="2800" dirty="0">
                <a:solidFill>
                  <a:schemeClr val="tx1"/>
                </a:solidFill>
              </a:rPr>
              <a:t>5. Keterbukaan ; mendorong penyingkapan isi</a:t>
            </a:r>
          </a:p>
          <a:p>
            <a:pPr>
              <a:defRPr/>
            </a:pPr>
            <a:r>
              <a:rPr lang="id-ID" sz="2800" dirty="0">
                <a:solidFill>
                  <a:schemeClr val="tx1"/>
                </a:solidFill>
              </a:rPr>
              <a:t>pikiran dan perasaan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dalam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taraf</a:t>
            </a:r>
            <a:r>
              <a:rPr lang="en-US" sz="2800" dirty="0">
                <a:solidFill>
                  <a:schemeClr val="tx1"/>
                </a:solidFill>
              </a:rPr>
              <a:t> yang </a:t>
            </a:r>
            <a:r>
              <a:rPr lang="en-US" sz="2800" dirty="0" err="1">
                <a:solidFill>
                  <a:schemeClr val="tx1"/>
                </a:solidFill>
              </a:rPr>
              <a:t>diperhitungkan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tingkat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keterbukaannya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</a:p>
          <a:p>
            <a:pPr>
              <a:defRPr/>
            </a:pPr>
            <a:r>
              <a:rPr lang="id-ID" sz="2800" dirty="0">
                <a:solidFill>
                  <a:schemeClr val="tx1"/>
                </a:solidFill>
              </a:rPr>
              <a:t>6. Jaminan ;</a:t>
            </a:r>
            <a:r>
              <a:rPr lang="en-US" sz="2800" dirty="0" err="1">
                <a:solidFill>
                  <a:schemeClr val="tx1"/>
                </a:solidFill>
              </a:rPr>
              <a:t>membangun</a:t>
            </a:r>
            <a:r>
              <a:rPr lang="id-ID" sz="2800" dirty="0">
                <a:solidFill>
                  <a:schemeClr val="tx1"/>
                </a:solidFill>
              </a:rPr>
              <a:t> komitmen,  menunjukkan </a:t>
            </a:r>
            <a:r>
              <a:rPr lang="en-US" sz="2800" dirty="0" err="1">
                <a:solidFill>
                  <a:schemeClr val="tx1"/>
                </a:solidFill>
              </a:rPr>
              <a:t>kasih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sayang</a:t>
            </a:r>
            <a:r>
              <a:rPr lang="id-ID" sz="2800" dirty="0">
                <a:solidFill>
                  <a:schemeClr val="tx1"/>
                </a:solidFill>
              </a:rPr>
              <a:t> dan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id-ID" sz="2800" dirty="0">
                <a:solidFill>
                  <a:schemeClr val="tx1"/>
                </a:solidFill>
              </a:rPr>
              <a:t>kesetiaan</a:t>
            </a:r>
            <a:endParaRPr lang="en-US" sz="28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id-ID" sz="2800" dirty="0">
                <a:solidFill>
                  <a:schemeClr val="tx1"/>
                </a:solidFill>
              </a:rPr>
              <a:t>7. Jaringan ; melibatkan diri dalam aktivitas</a:t>
            </a:r>
          </a:p>
          <a:p>
            <a:pPr>
              <a:defRPr/>
            </a:pPr>
            <a:r>
              <a:rPr lang="id-ID" sz="2800" dirty="0">
                <a:solidFill>
                  <a:schemeClr val="tx1"/>
                </a:solidFill>
              </a:rPr>
              <a:t>kelompok </a:t>
            </a:r>
            <a:r>
              <a:rPr lang="en-US" sz="2800" dirty="0" err="1">
                <a:solidFill>
                  <a:schemeClr val="tx1"/>
                </a:solidFill>
              </a:rPr>
              <a:t>teman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</a:p>
          <a:p>
            <a:pPr>
              <a:defRPr/>
            </a:pPr>
            <a:r>
              <a:rPr lang="id-ID" sz="2800" dirty="0">
                <a:solidFill>
                  <a:schemeClr val="tx1"/>
                </a:solidFill>
              </a:rPr>
              <a:t>8. Tugas ; </a:t>
            </a:r>
            <a:r>
              <a:rPr lang="en-US" sz="2800" dirty="0" err="1">
                <a:solidFill>
                  <a:schemeClr val="tx1"/>
                </a:solidFill>
              </a:rPr>
              <a:t>saling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id-ID" sz="2800" dirty="0">
                <a:solidFill>
                  <a:schemeClr val="tx1"/>
                </a:solidFill>
              </a:rPr>
              <a:t>berbagi tugas dan tanggung jawab</a:t>
            </a:r>
          </a:p>
          <a:p>
            <a:pPr>
              <a:defRPr/>
            </a:pPr>
            <a:endParaRPr lang="id-ID" sz="3200" dirty="0"/>
          </a:p>
          <a:p>
            <a:pPr marL="533400" indent="-514350" eaLnBrk="1" hangingPunct="1">
              <a:buFont typeface="Constantia" pitchFamily="18" charset="0"/>
              <a:buAutoNum type="arabicPeriod"/>
              <a:defRPr/>
            </a:pPr>
            <a:endParaRPr lang="id-ID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8508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ctrTitle"/>
          </p:nvPr>
        </p:nvSpPr>
        <p:spPr bwMode="auto">
          <a:xfrm>
            <a:off x="1009650" y="428625"/>
            <a:ext cx="8134350" cy="1149350"/>
          </a:xfrm>
        </p:spPr>
        <p:txBody>
          <a:bodyPr wrap="square" lIns="91440" tIns="45720" rIns="91440" bIns="45720" numCol="1" compatLnSpc="1">
            <a:prstTxWarp prst="textNoShape">
              <a:avLst/>
            </a:prstTxWarp>
            <a:normAutofit fontScale="90000"/>
          </a:bodyPr>
          <a:lstStyle/>
          <a:p>
            <a:pPr>
              <a:defRPr/>
            </a:pPr>
            <a:r>
              <a:rPr lang="id-ID" dirty="0">
                <a:solidFill>
                  <a:srgbClr val="FFC000"/>
                </a:solidFill>
              </a:rPr>
              <a:t>Faktor yang memicu penurunan</a:t>
            </a:r>
            <a:br>
              <a:rPr lang="id-ID" dirty="0">
                <a:solidFill>
                  <a:srgbClr val="FFC000"/>
                </a:solidFill>
              </a:rPr>
            </a:br>
            <a:r>
              <a:rPr lang="id-ID" dirty="0">
                <a:solidFill>
                  <a:srgbClr val="FFC000"/>
                </a:solidFill>
              </a:rPr>
              <a:t>kadar Hubungan Interpersonal</a:t>
            </a:r>
          </a:p>
        </p:txBody>
      </p:sp>
      <p:sp>
        <p:nvSpPr>
          <p:cNvPr id="13315" name="Rectangle 3"/>
          <p:cNvSpPr>
            <a:spLocks noGrp="1"/>
          </p:cNvSpPr>
          <p:nvPr>
            <p:ph type="subTitle" idx="1"/>
          </p:nvPr>
        </p:nvSpPr>
        <p:spPr>
          <a:xfrm>
            <a:off x="1071563" y="2071688"/>
            <a:ext cx="7786687" cy="3671887"/>
          </a:xfrm>
        </p:spPr>
        <p:txBody>
          <a:bodyPr/>
          <a:lstStyle/>
          <a:p>
            <a:pPr marL="541338" indent="-514350"/>
            <a:r>
              <a:rPr lang="en-US" altLang="en-US" sz="2800" dirty="0">
                <a:solidFill>
                  <a:schemeClr val="tx1"/>
                </a:solidFill>
              </a:rPr>
              <a:t>1.   </a:t>
            </a:r>
            <a:r>
              <a:rPr lang="id-ID" altLang="en-US" sz="2800" dirty="0">
                <a:solidFill>
                  <a:srgbClr val="92D050"/>
                </a:solidFill>
              </a:rPr>
              <a:t>Kompetisi</a:t>
            </a:r>
            <a:r>
              <a:rPr lang="id-ID" altLang="en-US" sz="2800" b="1" dirty="0">
                <a:solidFill>
                  <a:srgbClr val="92D050"/>
                </a:solidFill>
              </a:rPr>
              <a:t> </a:t>
            </a:r>
            <a:r>
              <a:rPr lang="id-ID" altLang="en-US" sz="2800" dirty="0">
                <a:solidFill>
                  <a:srgbClr val="92D050"/>
                </a:solidFill>
              </a:rPr>
              <a:t>yang tidak sehat</a:t>
            </a:r>
            <a:r>
              <a:rPr lang="en-US" altLang="en-US" sz="2800" dirty="0">
                <a:solidFill>
                  <a:srgbClr val="92D050"/>
                </a:solidFill>
              </a:rPr>
              <a:t> ; </a:t>
            </a:r>
            <a:r>
              <a:rPr lang="en-US" altLang="en-US" sz="2800" dirty="0">
                <a:solidFill>
                  <a:schemeClr val="tx1"/>
                </a:solidFill>
              </a:rPr>
              <a:t>s</a:t>
            </a:r>
            <a:r>
              <a:rPr lang="id-ID" altLang="en-US" sz="2800" dirty="0">
                <a:solidFill>
                  <a:schemeClr val="tx1"/>
                </a:solidFill>
              </a:rPr>
              <a:t>alah sat</a:t>
            </a:r>
            <a:r>
              <a:rPr lang="en-US" altLang="en-US" sz="2800" dirty="0">
                <a:solidFill>
                  <a:schemeClr val="tx1"/>
                </a:solidFill>
              </a:rPr>
              <a:t>u </a:t>
            </a:r>
            <a:r>
              <a:rPr lang="id-ID" altLang="en-US" sz="2800" dirty="0">
                <a:solidFill>
                  <a:schemeClr val="tx1"/>
                </a:solidFill>
              </a:rPr>
              <a:t>pihak berusaha memperoleh sesuatu keuntungan dengan mengorbankan orang lain</a:t>
            </a:r>
          </a:p>
          <a:p>
            <a:pPr marL="541338" indent="-514350"/>
            <a:endParaRPr lang="id-ID" altLang="en-US" sz="2800" dirty="0">
              <a:solidFill>
                <a:schemeClr val="tx1"/>
              </a:solidFill>
            </a:endParaRPr>
          </a:p>
          <a:p>
            <a:pPr marL="541338" indent="-514350">
              <a:buFont typeface="Wingdings 2" pitchFamily="18" charset="2"/>
              <a:buAutoNum type="arabicPeriod" startAt="2"/>
            </a:pPr>
            <a:r>
              <a:rPr lang="id-ID" altLang="en-US" sz="2800" dirty="0">
                <a:solidFill>
                  <a:srgbClr val="92D050"/>
                </a:solidFill>
              </a:rPr>
              <a:t>Dominasi</a:t>
            </a:r>
            <a:r>
              <a:rPr lang="en-US" altLang="en-US" sz="2800" dirty="0">
                <a:solidFill>
                  <a:srgbClr val="92D050"/>
                </a:solidFill>
              </a:rPr>
              <a:t> ;</a:t>
            </a:r>
            <a:r>
              <a:rPr lang="id-ID" altLang="en-US" sz="2800" dirty="0">
                <a:solidFill>
                  <a:schemeClr val="tx1"/>
                </a:solidFill>
              </a:rPr>
              <a:t> dimana salah satu pihak berusaha 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</a:p>
          <a:p>
            <a:pPr marL="541338" indent="-514350"/>
            <a:r>
              <a:rPr lang="en-US" altLang="en-US" sz="2800" dirty="0">
                <a:solidFill>
                  <a:schemeClr val="tx1"/>
                </a:solidFill>
              </a:rPr>
              <a:t>     </a:t>
            </a:r>
            <a:r>
              <a:rPr lang="en-US" altLang="en-US" sz="2800" dirty="0" err="1">
                <a:solidFill>
                  <a:schemeClr val="tx1"/>
                </a:solidFill>
              </a:rPr>
              <a:t>mengendalikan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id-ID" altLang="en-US" sz="2800" dirty="0">
                <a:solidFill>
                  <a:schemeClr val="tx1"/>
                </a:solidFill>
              </a:rPr>
              <a:t>pihak lain</a:t>
            </a:r>
            <a:r>
              <a:rPr lang="en-US" altLang="en-US" sz="2800" dirty="0">
                <a:solidFill>
                  <a:schemeClr val="tx1"/>
                </a:solidFill>
              </a:rPr>
              <a:t>, </a:t>
            </a:r>
            <a:r>
              <a:rPr lang="en-US" altLang="en-US" sz="2800" dirty="0" err="1">
                <a:solidFill>
                  <a:schemeClr val="tx1"/>
                </a:solidFill>
              </a:rPr>
              <a:t>sementara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</a:rPr>
              <a:t>pihak</a:t>
            </a:r>
            <a:r>
              <a:rPr lang="en-US" altLang="en-US" sz="2800" dirty="0">
                <a:solidFill>
                  <a:schemeClr val="tx1"/>
                </a:solidFill>
              </a:rPr>
              <a:t> lain </a:t>
            </a:r>
            <a:r>
              <a:rPr lang="en-US" altLang="en-US" sz="2800" dirty="0" err="1">
                <a:solidFill>
                  <a:schemeClr val="tx1"/>
                </a:solidFill>
              </a:rPr>
              <a:t>menolak</a:t>
            </a:r>
            <a:r>
              <a:rPr lang="en-US" altLang="en-US" sz="2800" dirty="0">
                <a:solidFill>
                  <a:schemeClr val="tx1"/>
                </a:solidFill>
              </a:rPr>
              <a:t> di </a:t>
            </a:r>
            <a:r>
              <a:rPr lang="en-US" altLang="en-US" sz="2800" dirty="0" err="1">
                <a:solidFill>
                  <a:schemeClr val="tx1"/>
                </a:solidFill>
              </a:rPr>
              <a:t>dominasi</a:t>
            </a:r>
            <a:r>
              <a:rPr lang="en-US" altLang="en-US" sz="2800" dirty="0">
                <a:solidFill>
                  <a:schemeClr val="tx1"/>
                </a:solidFill>
              </a:rPr>
              <a:t>.</a:t>
            </a:r>
            <a:endParaRPr lang="id-ID" alt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5197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type="ctrTitle"/>
          </p:nvPr>
        </p:nvSpPr>
        <p:spPr bwMode="auto">
          <a:xfrm>
            <a:off x="1009650" y="428625"/>
            <a:ext cx="8134350" cy="1149350"/>
          </a:xfrm>
        </p:spPr>
        <p:txBody>
          <a:bodyPr wrap="square" lIns="91440" tIns="45720" rIns="91440" bIns="45720" numCol="1" compatLnSpc="1">
            <a:prstTxWarp prst="textNoShape">
              <a:avLst/>
            </a:prstTxWarp>
            <a:normAutofit fontScale="90000"/>
          </a:bodyPr>
          <a:lstStyle/>
          <a:p>
            <a:pPr>
              <a:defRPr/>
            </a:pPr>
            <a:r>
              <a:rPr lang="id-ID" dirty="0">
                <a:solidFill>
                  <a:srgbClr val="FFC000"/>
                </a:solidFill>
              </a:rPr>
              <a:t>Faktor yang memicu penurunan</a:t>
            </a:r>
            <a:br>
              <a:rPr lang="id-ID" dirty="0">
                <a:solidFill>
                  <a:srgbClr val="FFC000"/>
                </a:solidFill>
              </a:rPr>
            </a:br>
            <a:r>
              <a:rPr lang="id-ID" dirty="0">
                <a:solidFill>
                  <a:srgbClr val="FFC000"/>
                </a:solidFill>
              </a:rPr>
              <a:t>kadar Hubungan Interpersonal</a:t>
            </a:r>
          </a:p>
        </p:txBody>
      </p:sp>
      <p:sp>
        <p:nvSpPr>
          <p:cNvPr id="13315" name="Rectangle 3"/>
          <p:cNvSpPr>
            <a:spLocks noGrp="1"/>
          </p:cNvSpPr>
          <p:nvPr>
            <p:ph type="subTitle" idx="1"/>
          </p:nvPr>
        </p:nvSpPr>
        <p:spPr>
          <a:xfrm>
            <a:off x="838200" y="1752600"/>
            <a:ext cx="8001000" cy="4648200"/>
          </a:xfrm>
        </p:spPr>
        <p:txBody>
          <a:bodyPr/>
          <a:lstStyle/>
          <a:p>
            <a:pPr>
              <a:defRPr/>
            </a:pPr>
            <a:r>
              <a:rPr lang="id-ID" sz="3200" dirty="0">
                <a:solidFill>
                  <a:srgbClr val="92D050"/>
                </a:solidFill>
              </a:rPr>
              <a:t>3</a:t>
            </a:r>
            <a:r>
              <a:rPr lang="id-ID" sz="2800" dirty="0">
                <a:solidFill>
                  <a:srgbClr val="92D050"/>
                </a:solidFill>
              </a:rPr>
              <a:t>. Saling menyalahkan</a:t>
            </a:r>
            <a:r>
              <a:rPr lang="en-US" sz="2800" dirty="0">
                <a:solidFill>
                  <a:schemeClr val="tx1"/>
                </a:solidFill>
              </a:rPr>
              <a:t> ;</a:t>
            </a:r>
            <a:r>
              <a:rPr lang="id-ID" sz="2800" dirty="0">
                <a:solidFill>
                  <a:schemeClr val="tx1"/>
                </a:solidFill>
              </a:rPr>
              <a:t> dimana masing</a:t>
            </a:r>
            <a:r>
              <a:rPr lang="en-US" sz="2800" dirty="0">
                <a:solidFill>
                  <a:schemeClr val="tx1"/>
                </a:solidFill>
              </a:rPr>
              <a:t>-</a:t>
            </a:r>
            <a:r>
              <a:rPr lang="id-ID" sz="2800" dirty="0">
                <a:solidFill>
                  <a:schemeClr val="tx1"/>
                </a:solidFill>
              </a:rPr>
              <a:t>masing</a:t>
            </a:r>
          </a:p>
          <a:p>
            <a:pPr>
              <a:defRPr/>
            </a:pPr>
            <a:r>
              <a:rPr lang="id-ID" sz="2800" dirty="0">
                <a:solidFill>
                  <a:schemeClr val="tx1"/>
                </a:solidFill>
              </a:rPr>
              <a:t>berusaha menyalahkan yang lain dan </a:t>
            </a:r>
            <a:r>
              <a:rPr lang="en-US" sz="2800" dirty="0" err="1">
                <a:solidFill>
                  <a:schemeClr val="tx1"/>
                </a:solidFill>
              </a:rPr>
              <a:t>merasa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diri</a:t>
            </a:r>
            <a:r>
              <a:rPr lang="en-US" sz="2800" dirty="0">
                <a:solidFill>
                  <a:schemeClr val="tx1"/>
                </a:solidFill>
              </a:rPr>
              <a:t> paling </a:t>
            </a:r>
            <a:r>
              <a:rPr lang="en-US" sz="2800" dirty="0" err="1">
                <a:solidFill>
                  <a:schemeClr val="tx1"/>
                </a:solidFill>
              </a:rPr>
              <a:t>benar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sendiri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  <a:endParaRPr lang="id-ID" sz="28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id-ID" sz="2800" dirty="0">
                <a:solidFill>
                  <a:srgbClr val="92D050"/>
                </a:solidFill>
              </a:rPr>
              <a:t>4. Meremehkan</a:t>
            </a:r>
            <a:r>
              <a:rPr lang="en-US" sz="2800" b="1" dirty="0">
                <a:solidFill>
                  <a:srgbClr val="92D050"/>
                </a:solidFill>
              </a:rPr>
              <a:t> ; </a:t>
            </a:r>
            <a:r>
              <a:rPr lang="id-ID" sz="2800" dirty="0">
                <a:solidFill>
                  <a:schemeClr val="tx1"/>
                </a:solidFill>
              </a:rPr>
              <a:t>dimana salah satu pihak</a:t>
            </a:r>
          </a:p>
          <a:p>
            <a:pPr>
              <a:defRPr/>
            </a:pPr>
            <a:r>
              <a:rPr lang="id-ID" sz="2800" dirty="0">
                <a:solidFill>
                  <a:schemeClr val="tx1"/>
                </a:solidFill>
              </a:rPr>
              <a:t>terus-menerus berbuat sesuatu yang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merendahkan</a:t>
            </a:r>
            <a:r>
              <a:rPr lang="en-US" sz="2800" dirty="0">
                <a:solidFill>
                  <a:schemeClr val="tx1"/>
                </a:solidFill>
              </a:rPr>
              <a:t> orang lain </a:t>
            </a:r>
            <a:r>
              <a:rPr lang="en-US" sz="2800" dirty="0" err="1">
                <a:solidFill>
                  <a:schemeClr val="tx1"/>
                </a:solidFill>
              </a:rPr>
              <a:t>dan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id-ID" sz="2800" dirty="0">
                <a:solidFill>
                  <a:schemeClr val="tx1"/>
                </a:solidFill>
              </a:rPr>
              <a:t> ia ketahui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bisa</a:t>
            </a:r>
            <a:r>
              <a:rPr lang="id-ID" sz="2800" dirty="0">
                <a:solidFill>
                  <a:schemeClr val="tx1"/>
                </a:solidFill>
              </a:rPr>
              <a:t> menyinggung perasaan yang lain</a:t>
            </a:r>
          </a:p>
          <a:p>
            <a:pPr marL="533400" indent="-514350" eaLnBrk="1" hangingPunct="1">
              <a:defRPr/>
            </a:pPr>
            <a:r>
              <a:rPr lang="id-ID" sz="2800" dirty="0">
                <a:solidFill>
                  <a:srgbClr val="92D050"/>
                </a:solidFill>
              </a:rPr>
              <a:t>5. Konflik ; </a:t>
            </a:r>
            <a:r>
              <a:rPr lang="en-US" sz="2800" dirty="0">
                <a:solidFill>
                  <a:srgbClr val="92D050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bisa</a:t>
            </a:r>
            <a:r>
              <a:rPr lang="en-US" sz="2800" dirty="0">
                <a:solidFill>
                  <a:srgbClr val="92D050"/>
                </a:solidFill>
              </a:rPr>
              <a:t> </a:t>
            </a:r>
            <a:r>
              <a:rPr lang="id-ID" sz="2800" dirty="0">
                <a:solidFill>
                  <a:schemeClr val="tx1"/>
                </a:solidFill>
              </a:rPr>
              <a:t>timbul </a:t>
            </a:r>
            <a:r>
              <a:rPr lang="en-US" sz="2800" dirty="0" err="1">
                <a:solidFill>
                  <a:schemeClr val="tx1"/>
                </a:solidFill>
              </a:rPr>
              <a:t>jika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terlalu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fokus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pada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id-ID" sz="2800" dirty="0">
                <a:solidFill>
                  <a:schemeClr val="tx1"/>
                </a:solidFill>
              </a:rPr>
              <a:t> perbedaan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</a:p>
          <a:p>
            <a:pPr marL="533400" indent="-514350" eaLnBrk="1" hangingPunct="1">
              <a:defRPr/>
            </a:pPr>
            <a:r>
              <a:rPr lang="en-US" sz="2800" dirty="0">
                <a:solidFill>
                  <a:schemeClr val="tx1"/>
                </a:solidFill>
              </a:rPr>
              <a:t>6.dll</a:t>
            </a:r>
            <a:endParaRPr lang="id-ID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7375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Grp="1"/>
          </p:cNvSpPr>
          <p:nvPr>
            <p:ph type="ctrTitle" idx="4294967295"/>
          </p:nvPr>
        </p:nvSpPr>
        <p:spPr bwMode="auto">
          <a:xfrm>
            <a:off x="1500188" y="285750"/>
            <a:ext cx="7643812" cy="1071563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id-ID" dirty="0">
                <a:solidFill>
                  <a:srgbClr val="FFC000"/>
                </a:solidFill>
                <a:effectLst/>
              </a:rPr>
              <a:t>Model</a:t>
            </a:r>
            <a:r>
              <a:rPr lang="en-US" dirty="0">
                <a:solidFill>
                  <a:srgbClr val="FFC000"/>
                </a:solidFill>
                <a:effectLst/>
              </a:rPr>
              <a:t>/</a:t>
            </a:r>
            <a:r>
              <a:rPr lang="en-US" dirty="0" err="1">
                <a:solidFill>
                  <a:srgbClr val="FFC000"/>
                </a:solidFill>
                <a:effectLst/>
              </a:rPr>
              <a:t>Teori</a:t>
            </a:r>
            <a:r>
              <a:rPr lang="en-US" dirty="0">
                <a:solidFill>
                  <a:srgbClr val="FFC000"/>
                </a:solidFill>
                <a:effectLst/>
              </a:rPr>
              <a:t> </a:t>
            </a:r>
            <a:r>
              <a:rPr lang="id-ID" dirty="0">
                <a:solidFill>
                  <a:srgbClr val="FFC000"/>
                </a:solidFill>
                <a:effectLst/>
              </a:rPr>
              <a:t>Komunikasi Interpersonal</a:t>
            </a:r>
            <a:endParaRPr lang="en-GB" dirty="0">
              <a:solidFill>
                <a:srgbClr val="FFC000"/>
              </a:solidFill>
              <a:effectLst/>
            </a:endParaRPr>
          </a:p>
        </p:txBody>
      </p:sp>
      <p:sp>
        <p:nvSpPr>
          <p:cNvPr id="24579" name="Rectangle 5"/>
          <p:cNvSpPr>
            <a:spLocks noGrp="1"/>
          </p:cNvSpPr>
          <p:nvPr>
            <p:ph type="subTitle" idx="4294967295"/>
          </p:nvPr>
        </p:nvSpPr>
        <p:spPr>
          <a:xfrm>
            <a:off x="1071563" y="1357313"/>
            <a:ext cx="8072437" cy="4951412"/>
          </a:xfrm>
        </p:spPr>
        <p:txBody>
          <a:bodyPr/>
          <a:lstStyle/>
          <a:p>
            <a:pPr eaLnBrk="1" hangingPunct="1">
              <a:buClrTx/>
              <a:buFont typeface="Wingdings 2" pitchFamily="18" charset="2"/>
              <a:buNone/>
            </a:pPr>
            <a:r>
              <a:rPr lang="en-US" altLang="en-US" sz="2800" dirty="0"/>
              <a:t>	Coleman </a:t>
            </a:r>
            <a:r>
              <a:rPr lang="en-US" altLang="en-US" sz="2800" dirty="0" err="1"/>
              <a:t>dan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Hammen</a:t>
            </a:r>
            <a:r>
              <a:rPr lang="en-US" altLang="en-US" sz="2800" dirty="0"/>
              <a:t> (1974:224-231)</a:t>
            </a:r>
            <a:r>
              <a:rPr lang="id-ID" altLang="en-US" sz="2800" dirty="0"/>
              <a:t> 4 model</a:t>
            </a:r>
            <a:r>
              <a:rPr lang="en-US" altLang="en-US" sz="2800" dirty="0"/>
              <a:t>/</a:t>
            </a:r>
            <a:r>
              <a:rPr lang="en-US" altLang="en-US" sz="2800" dirty="0" err="1"/>
              <a:t>teori</a:t>
            </a:r>
            <a:r>
              <a:rPr lang="en-US" altLang="en-US" sz="2800" dirty="0"/>
              <a:t> </a:t>
            </a:r>
            <a:r>
              <a:rPr lang="id-ID" altLang="en-US" sz="2800" dirty="0"/>
              <a:t>komunikasi Interpersonal :</a:t>
            </a:r>
          </a:p>
          <a:p>
            <a:pPr eaLnBrk="1" hangingPunct="1">
              <a:buClrTx/>
              <a:buFont typeface="Wingdings 2" pitchFamily="18" charset="2"/>
              <a:buNone/>
            </a:pPr>
            <a:r>
              <a:rPr lang="en-US" altLang="en-US" sz="2800" dirty="0">
                <a:solidFill>
                  <a:srgbClr val="FF3399"/>
                </a:solidFill>
              </a:rPr>
              <a:t>	1. </a:t>
            </a:r>
            <a:r>
              <a:rPr lang="id-ID" altLang="en-US" sz="2800" dirty="0">
                <a:solidFill>
                  <a:srgbClr val="FF3399"/>
                </a:solidFill>
              </a:rPr>
              <a:t>Model </a:t>
            </a:r>
            <a:r>
              <a:rPr lang="en-US" altLang="en-US" sz="2800" dirty="0">
                <a:solidFill>
                  <a:srgbClr val="FF3399"/>
                </a:solidFill>
              </a:rPr>
              <a:t>P</a:t>
            </a:r>
            <a:r>
              <a:rPr lang="id-ID" altLang="en-US" sz="2800" dirty="0">
                <a:solidFill>
                  <a:srgbClr val="FF3399"/>
                </a:solidFill>
              </a:rPr>
              <a:t>ertukaran </a:t>
            </a:r>
            <a:r>
              <a:rPr lang="en-US" altLang="en-US" sz="2800" dirty="0">
                <a:solidFill>
                  <a:srgbClr val="FF3399"/>
                </a:solidFill>
              </a:rPr>
              <a:t>S</a:t>
            </a:r>
            <a:r>
              <a:rPr lang="id-ID" altLang="en-US" sz="2800" dirty="0">
                <a:solidFill>
                  <a:srgbClr val="FF3399"/>
                </a:solidFill>
              </a:rPr>
              <a:t>osial (social exchange model); </a:t>
            </a:r>
            <a:r>
              <a:rPr lang="id-ID" altLang="en-US" sz="2800" dirty="0"/>
              <a:t>pola hubungan interpersonal menyerupai transaksi dagang</a:t>
            </a:r>
            <a:r>
              <a:rPr lang="en-US" altLang="en-US" sz="2800" dirty="0"/>
              <a:t>.</a:t>
            </a:r>
          </a:p>
          <a:p>
            <a:pPr eaLnBrk="1" hangingPunct="1">
              <a:buClrTx/>
              <a:buFont typeface="Wingdings 2" pitchFamily="18" charset="2"/>
              <a:buNone/>
            </a:pPr>
            <a:r>
              <a:rPr lang="en-US" altLang="en-US" sz="2800" dirty="0"/>
              <a:t>	Orang </a:t>
            </a:r>
            <a:r>
              <a:rPr lang="en-US" altLang="en-US" sz="2800" dirty="0" err="1"/>
              <a:t>berhubungan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dengan</a:t>
            </a:r>
            <a:r>
              <a:rPr lang="en-US" altLang="en-US" sz="2800" dirty="0"/>
              <a:t> orang lain </a:t>
            </a:r>
            <a:r>
              <a:rPr lang="en-US" altLang="en-US" sz="2800" dirty="0" err="1"/>
              <a:t>karena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mengharapkan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sesuatu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dari</a:t>
            </a:r>
            <a:r>
              <a:rPr lang="en-US" altLang="en-US" sz="2800" dirty="0"/>
              <a:t> orang lain </a:t>
            </a:r>
            <a:r>
              <a:rPr lang="en-US" altLang="en-US" sz="2800" dirty="0" err="1"/>
              <a:t>tersebut</a:t>
            </a:r>
            <a:r>
              <a:rPr lang="id-ID" altLang="en-US" sz="2800" dirty="0"/>
              <a:t> untuk </a:t>
            </a:r>
            <a:r>
              <a:rPr lang="en-US" altLang="en-US" sz="2800" dirty="0" err="1"/>
              <a:t>memenuhi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kebutuhannya</a:t>
            </a:r>
            <a:endParaRPr lang="id-ID" altLang="en-US" sz="2800" dirty="0"/>
          </a:p>
          <a:p>
            <a:pPr eaLnBrk="1" hangingPunct="1">
              <a:buClrTx/>
              <a:buFont typeface="Wingdings 2" pitchFamily="18" charset="2"/>
              <a:buNone/>
            </a:pPr>
            <a:endParaRPr lang="id-ID" altLang="en-US" sz="2800" dirty="0"/>
          </a:p>
        </p:txBody>
      </p:sp>
    </p:spTree>
    <p:extLst>
      <p:ext uri="{BB962C8B-B14F-4D97-AF65-F5344CB8AC3E}">
        <p14:creationId xmlns:p14="http://schemas.microsoft.com/office/powerpoint/2010/main" val="659523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800" decel="1000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Content Placeholder 2"/>
          <p:cNvSpPr>
            <a:spLocks noGrp="1"/>
          </p:cNvSpPr>
          <p:nvPr>
            <p:ph idx="1"/>
          </p:nvPr>
        </p:nvSpPr>
        <p:spPr>
          <a:xfrm>
            <a:off x="714375" y="1000125"/>
            <a:ext cx="7929563" cy="5356225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altLang="en-US" sz="2800" dirty="0"/>
              <a:t>	</a:t>
            </a:r>
            <a:r>
              <a:rPr lang="en-US" altLang="en-US" sz="2800" dirty="0" err="1"/>
              <a:t>Jika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seseorang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merasa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masih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memperoleh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keuntungan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dalam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hubungan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itu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maka</a:t>
            </a:r>
            <a:r>
              <a:rPr lang="en-US" altLang="en-US" sz="2800" dirty="0"/>
              <a:t>  </a:t>
            </a:r>
            <a:r>
              <a:rPr lang="en-US" altLang="en-US" sz="2800" dirty="0" err="1"/>
              <a:t>ia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akan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berusaha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mempertahankan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hubungan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tapi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jika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merasa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lebih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banyak</a:t>
            </a:r>
            <a:r>
              <a:rPr lang="en-US" altLang="en-US" sz="2800" dirty="0"/>
              <a:t> </a:t>
            </a:r>
            <a:r>
              <a:rPr lang="en-US" altLang="en-US" sz="2800" dirty="0" err="1"/>
              <a:t>ruginya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maka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hubungan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akan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terganggu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bahkan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jika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kerugiannya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terlalu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banyak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bisa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terjadi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pemutusan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hubungan</a:t>
            </a:r>
            <a:r>
              <a:rPr lang="en-US" altLang="en-US" sz="2800" dirty="0"/>
              <a:t>. </a:t>
            </a:r>
          </a:p>
          <a:p>
            <a:pPr>
              <a:buFont typeface="Wingdings 2" pitchFamily="18" charset="2"/>
              <a:buNone/>
            </a:pPr>
            <a:endParaRPr lang="en-US" altLang="en-US" sz="2800" dirty="0"/>
          </a:p>
          <a:p>
            <a:r>
              <a:rPr lang="en-US" altLang="en-US" sz="2800" dirty="0" err="1"/>
              <a:t>Menurut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teori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ini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ada</a:t>
            </a:r>
            <a:r>
              <a:rPr lang="en-US" altLang="en-US" sz="2800" dirty="0"/>
              <a:t> 6 </a:t>
            </a:r>
            <a:r>
              <a:rPr lang="en-US" altLang="en-US" sz="2800" dirty="0" err="1"/>
              <a:t>bentuk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keuntungan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dalam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sebuah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hubungan</a:t>
            </a:r>
            <a:r>
              <a:rPr lang="en-US" altLang="en-US" sz="2800" dirty="0"/>
              <a:t> : </a:t>
            </a:r>
            <a:r>
              <a:rPr lang="en-US" altLang="en-US" sz="2800" dirty="0" err="1"/>
              <a:t>yaitu</a:t>
            </a:r>
            <a:r>
              <a:rPr lang="en-US" altLang="en-US" sz="2800" dirty="0">
                <a:solidFill>
                  <a:srgbClr val="0070C0"/>
                </a:solidFill>
              </a:rPr>
              <a:t> </a:t>
            </a:r>
            <a:r>
              <a:rPr lang="en-US" altLang="en-US" sz="2800" dirty="0" err="1">
                <a:solidFill>
                  <a:srgbClr val="0070C0"/>
                </a:solidFill>
              </a:rPr>
              <a:t>cinta</a:t>
            </a:r>
            <a:r>
              <a:rPr lang="en-US" altLang="en-US" sz="2800" dirty="0">
                <a:solidFill>
                  <a:srgbClr val="0070C0"/>
                </a:solidFill>
              </a:rPr>
              <a:t> (</a:t>
            </a:r>
            <a:r>
              <a:rPr lang="en-US" altLang="en-US" sz="2800" dirty="0" err="1">
                <a:solidFill>
                  <a:srgbClr val="0070C0"/>
                </a:solidFill>
              </a:rPr>
              <a:t>kasih</a:t>
            </a:r>
            <a:r>
              <a:rPr lang="en-US" altLang="en-US" sz="2800" dirty="0">
                <a:solidFill>
                  <a:srgbClr val="0070C0"/>
                </a:solidFill>
              </a:rPr>
              <a:t> </a:t>
            </a:r>
            <a:r>
              <a:rPr lang="en-US" altLang="en-US" sz="2800" dirty="0" err="1">
                <a:solidFill>
                  <a:srgbClr val="0070C0"/>
                </a:solidFill>
              </a:rPr>
              <a:t>sayang</a:t>
            </a:r>
            <a:r>
              <a:rPr lang="en-US" altLang="en-US" sz="2800" dirty="0">
                <a:solidFill>
                  <a:srgbClr val="0070C0"/>
                </a:solidFill>
              </a:rPr>
              <a:t>), </a:t>
            </a:r>
            <a:r>
              <a:rPr lang="en-US" altLang="en-US" sz="2800" dirty="0" err="1">
                <a:solidFill>
                  <a:srgbClr val="0070C0"/>
                </a:solidFill>
              </a:rPr>
              <a:t>uang</a:t>
            </a:r>
            <a:r>
              <a:rPr lang="en-US" altLang="en-US" sz="2800" dirty="0">
                <a:solidFill>
                  <a:srgbClr val="0070C0"/>
                </a:solidFill>
              </a:rPr>
              <a:t> (</a:t>
            </a:r>
            <a:r>
              <a:rPr lang="en-US" altLang="en-US" sz="2800" dirty="0" err="1">
                <a:solidFill>
                  <a:srgbClr val="0070C0"/>
                </a:solidFill>
              </a:rPr>
              <a:t>materi</a:t>
            </a:r>
            <a:r>
              <a:rPr lang="en-US" altLang="en-US" sz="2800" dirty="0">
                <a:solidFill>
                  <a:srgbClr val="0070C0"/>
                </a:solidFill>
              </a:rPr>
              <a:t>),status </a:t>
            </a:r>
            <a:r>
              <a:rPr lang="en-US" altLang="en-US" sz="2800" dirty="0" err="1">
                <a:solidFill>
                  <a:srgbClr val="0070C0"/>
                </a:solidFill>
              </a:rPr>
              <a:t>sosial</a:t>
            </a:r>
            <a:r>
              <a:rPr lang="en-US" altLang="en-US" sz="2800" dirty="0">
                <a:solidFill>
                  <a:srgbClr val="0070C0"/>
                </a:solidFill>
              </a:rPr>
              <a:t>, </a:t>
            </a:r>
            <a:r>
              <a:rPr lang="en-US" altLang="en-US" sz="2800" dirty="0" err="1">
                <a:solidFill>
                  <a:srgbClr val="0070C0"/>
                </a:solidFill>
              </a:rPr>
              <a:t>informasi</a:t>
            </a:r>
            <a:r>
              <a:rPr lang="en-US" altLang="en-US" sz="2800" dirty="0">
                <a:solidFill>
                  <a:srgbClr val="0070C0"/>
                </a:solidFill>
              </a:rPr>
              <a:t>, </a:t>
            </a:r>
            <a:r>
              <a:rPr lang="en-US" altLang="en-US" sz="2800" dirty="0" err="1">
                <a:solidFill>
                  <a:srgbClr val="0070C0"/>
                </a:solidFill>
              </a:rPr>
              <a:t>barang</a:t>
            </a:r>
            <a:r>
              <a:rPr lang="en-US" altLang="en-US" sz="2800" dirty="0">
                <a:solidFill>
                  <a:srgbClr val="0070C0"/>
                </a:solidFill>
              </a:rPr>
              <a:t> </a:t>
            </a:r>
            <a:r>
              <a:rPr lang="en-US" altLang="en-US" sz="2800" dirty="0" err="1">
                <a:solidFill>
                  <a:srgbClr val="0070C0"/>
                </a:solidFill>
              </a:rPr>
              <a:t>dan</a:t>
            </a:r>
            <a:r>
              <a:rPr lang="en-US" altLang="en-US" sz="2800" dirty="0">
                <a:solidFill>
                  <a:srgbClr val="0070C0"/>
                </a:solidFill>
              </a:rPr>
              <a:t> </a:t>
            </a:r>
            <a:r>
              <a:rPr lang="en-US" altLang="en-US" sz="2800" dirty="0" err="1">
                <a:solidFill>
                  <a:srgbClr val="0070C0"/>
                </a:solidFill>
              </a:rPr>
              <a:t>jasa</a:t>
            </a:r>
            <a:r>
              <a:rPr lang="en-US" altLang="en-US" sz="2800" dirty="0">
                <a:solidFill>
                  <a:srgbClr val="0070C0"/>
                </a:solidFill>
              </a:rPr>
              <a:t>.</a:t>
            </a:r>
          </a:p>
          <a:p>
            <a:endParaRPr lang="en-US" altLang="en-US" sz="2800" dirty="0"/>
          </a:p>
          <a:p>
            <a:pPr>
              <a:buFont typeface="Wingdings 2" pitchFamily="18" charset="2"/>
              <a:buNone/>
            </a:pPr>
            <a:r>
              <a:rPr lang="en-US" altLang="en-US" sz="2800" dirty="0"/>
              <a:t>	</a:t>
            </a:r>
          </a:p>
          <a:p>
            <a:pPr>
              <a:buFont typeface="Wingdings" pitchFamily="2" charset="2"/>
              <a:buNone/>
            </a:pPr>
            <a:endParaRPr lang="en-US" altLang="en-US" sz="2800" dirty="0"/>
          </a:p>
          <a:p>
            <a:endParaRPr lang="en-US" altLang="en-US" sz="2800" dirty="0"/>
          </a:p>
          <a:p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855560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0" y="1571625"/>
            <a:ext cx="7643813" cy="532453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FF3399"/>
                </a:solidFill>
                <a:cs typeface="Arial" charset="0"/>
              </a:rPr>
              <a:t>2. </a:t>
            </a:r>
            <a:r>
              <a:rPr lang="id-ID" sz="2000" dirty="0">
                <a:solidFill>
                  <a:srgbClr val="FF3399"/>
                </a:solidFill>
                <a:cs typeface="Arial" charset="0"/>
              </a:rPr>
              <a:t>Model Peranan (role mode) ; </a:t>
            </a:r>
            <a:r>
              <a:rPr lang="id-ID" sz="2000" dirty="0">
                <a:solidFill>
                  <a:prstClr val="white"/>
                </a:solidFill>
                <a:cs typeface="Arial" charset="0"/>
              </a:rPr>
              <a:t>pola hubungan Interpesonal seperti panggung sandiwara</a:t>
            </a:r>
            <a:endParaRPr lang="en-US" sz="2000" dirty="0">
              <a:solidFill>
                <a:prstClr val="white"/>
              </a:solidFill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/>
            </a:pPr>
            <a:endParaRPr lang="id-ID" sz="2000" dirty="0">
              <a:solidFill>
                <a:prstClr val="white"/>
              </a:solidFill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dirty="0" err="1">
                <a:solidFill>
                  <a:prstClr val="white"/>
                </a:solidFill>
                <a:cs typeface="Arial" charset="0"/>
              </a:rPr>
              <a:t>Hubungan</a:t>
            </a:r>
            <a:r>
              <a:rPr lang="en-US" sz="2000" dirty="0">
                <a:solidFill>
                  <a:prstClr val="white"/>
                </a:solidFill>
                <a:cs typeface="Arial" charset="0"/>
              </a:rPr>
              <a:t> interpersonal </a:t>
            </a:r>
            <a:r>
              <a:rPr lang="en-US" sz="2000" dirty="0" err="1">
                <a:solidFill>
                  <a:prstClr val="white"/>
                </a:solidFill>
                <a:cs typeface="Arial" charset="0"/>
              </a:rPr>
              <a:t>akan</a:t>
            </a:r>
            <a:r>
              <a:rPr lang="en-US" sz="2000" dirty="0">
                <a:solidFill>
                  <a:prstClr val="white"/>
                </a:solidFill>
                <a:cs typeface="Arial" charset="0"/>
              </a:rPr>
              <a:t> </a:t>
            </a:r>
            <a:r>
              <a:rPr lang="en-US" sz="2000" dirty="0" err="1">
                <a:solidFill>
                  <a:prstClr val="white"/>
                </a:solidFill>
                <a:cs typeface="Arial" charset="0"/>
              </a:rPr>
              <a:t>berjalan</a:t>
            </a:r>
            <a:r>
              <a:rPr lang="en-US" sz="2000" dirty="0">
                <a:solidFill>
                  <a:prstClr val="white"/>
                </a:solidFill>
                <a:cs typeface="Arial" charset="0"/>
              </a:rPr>
              <a:t> </a:t>
            </a:r>
            <a:r>
              <a:rPr lang="en-US" sz="2000" dirty="0" err="1">
                <a:solidFill>
                  <a:prstClr val="white"/>
                </a:solidFill>
                <a:cs typeface="Arial" charset="0"/>
              </a:rPr>
              <a:t>dengan</a:t>
            </a:r>
            <a:r>
              <a:rPr lang="en-US" sz="2000" dirty="0">
                <a:solidFill>
                  <a:prstClr val="white"/>
                </a:solidFill>
                <a:cs typeface="Arial" charset="0"/>
              </a:rPr>
              <a:t> </a:t>
            </a:r>
            <a:r>
              <a:rPr lang="en-US" sz="2000" dirty="0" err="1">
                <a:solidFill>
                  <a:prstClr val="white"/>
                </a:solidFill>
                <a:cs typeface="Arial" charset="0"/>
              </a:rPr>
              <a:t>baik</a:t>
            </a:r>
            <a:r>
              <a:rPr lang="en-US" sz="2000" dirty="0">
                <a:solidFill>
                  <a:prstClr val="white"/>
                </a:solidFill>
                <a:cs typeface="Arial" charset="0"/>
              </a:rPr>
              <a:t> </a:t>
            </a:r>
            <a:r>
              <a:rPr lang="en-US" sz="2000" dirty="0" err="1">
                <a:solidFill>
                  <a:prstClr val="white"/>
                </a:solidFill>
                <a:cs typeface="Arial" charset="0"/>
              </a:rPr>
              <a:t>apabila</a:t>
            </a:r>
            <a:r>
              <a:rPr lang="en-US" sz="2000" dirty="0">
                <a:solidFill>
                  <a:prstClr val="white"/>
                </a:solidFill>
                <a:cs typeface="Arial" charset="0"/>
              </a:rPr>
              <a:t> </a:t>
            </a:r>
            <a:r>
              <a:rPr lang="en-US" sz="2000" dirty="0" err="1">
                <a:solidFill>
                  <a:prstClr val="white"/>
                </a:solidFill>
                <a:cs typeface="Arial" charset="0"/>
              </a:rPr>
              <a:t>masing</a:t>
            </a:r>
            <a:r>
              <a:rPr lang="en-US" sz="2000" dirty="0">
                <a:solidFill>
                  <a:prstClr val="white"/>
                </a:solidFill>
                <a:cs typeface="Arial" charset="0"/>
              </a:rPr>
              <a:t> </a:t>
            </a:r>
            <a:r>
              <a:rPr lang="en-US" sz="2000" dirty="0" err="1">
                <a:solidFill>
                  <a:prstClr val="white"/>
                </a:solidFill>
                <a:cs typeface="Arial" charset="0"/>
              </a:rPr>
              <a:t>masing</a:t>
            </a:r>
            <a:r>
              <a:rPr lang="en-US" sz="2000" dirty="0">
                <a:solidFill>
                  <a:prstClr val="white"/>
                </a:solidFill>
                <a:cs typeface="Arial" charset="0"/>
              </a:rPr>
              <a:t> </a:t>
            </a:r>
            <a:r>
              <a:rPr lang="en-US" sz="2000" dirty="0" err="1">
                <a:solidFill>
                  <a:prstClr val="white"/>
                </a:solidFill>
                <a:cs typeface="Arial" charset="0"/>
              </a:rPr>
              <a:t>individu</a:t>
            </a:r>
            <a:r>
              <a:rPr lang="en-US" sz="2000" dirty="0">
                <a:solidFill>
                  <a:prstClr val="white"/>
                </a:solidFill>
                <a:cs typeface="Arial" charset="0"/>
              </a:rPr>
              <a:t> </a:t>
            </a:r>
            <a:r>
              <a:rPr lang="en-US" sz="2000" dirty="0" err="1">
                <a:solidFill>
                  <a:prstClr val="white"/>
                </a:solidFill>
                <a:cs typeface="Arial" charset="0"/>
              </a:rPr>
              <a:t>dapat</a:t>
            </a:r>
            <a:r>
              <a:rPr lang="en-US" sz="2000" dirty="0">
                <a:solidFill>
                  <a:prstClr val="white"/>
                </a:solidFill>
                <a:cs typeface="Arial" charset="0"/>
              </a:rPr>
              <a:t> </a:t>
            </a:r>
            <a:r>
              <a:rPr lang="en-US" sz="2000" dirty="0" err="1">
                <a:solidFill>
                  <a:prstClr val="white"/>
                </a:solidFill>
                <a:cs typeface="Arial" charset="0"/>
              </a:rPr>
              <a:t>memainkan</a:t>
            </a:r>
            <a:r>
              <a:rPr lang="en-US" sz="2000" dirty="0">
                <a:solidFill>
                  <a:prstClr val="white"/>
                </a:solidFill>
                <a:cs typeface="Arial" charset="0"/>
              </a:rPr>
              <a:t> </a:t>
            </a:r>
            <a:r>
              <a:rPr lang="en-US" sz="2000" dirty="0" err="1">
                <a:solidFill>
                  <a:prstClr val="white"/>
                </a:solidFill>
                <a:cs typeface="Arial" charset="0"/>
              </a:rPr>
              <a:t>peranan</a:t>
            </a:r>
            <a:r>
              <a:rPr lang="en-US" sz="2000" dirty="0">
                <a:solidFill>
                  <a:prstClr val="white"/>
                </a:solidFill>
                <a:cs typeface="Arial" charset="0"/>
              </a:rPr>
              <a:t> </a:t>
            </a:r>
            <a:r>
              <a:rPr lang="en-US" sz="2000" dirty="0" err="1">
                <a:solidFill>
                  <a:prstClr val="white"/>
                </a:solidFill>
                <a:cs typeface="Arial" charset="0"/>
              </a:rPr>
              <a:t>yg</a:t>
            </a:r>
            <a:r>
              <a:rPr lang="en-US" sz="2000" dirty="0">
                <a:solidFill>
                  <a:prstClr val="white"/>
                </a:solidFill>
                <a:cs typeface="Arial" charset="0"/>
              </a:rPr>
              <a:t> </a:t>
            </a:r>
            <a:r>
              <a:rPr lang="en-US" sz="2000" dirty="0" err="1">
                <a:solidFill>
                  <a:prstClr val="white"/>
                </a:solidFill>
                <a:cs typeface="Arial" charset="0"/>
              </a:rPr>
              <a:t>baik</a:t>
            </a:r>
            <a:r>
              <a:rPr lang="en-US" sz="2000" dirty="0">
                <a:solidFill>
                  <a:prstClr val="white"/>
                </a:solidFill>
                <a:cs typeface="Arial" charset="0"/>
              </a:rPr>
              <a:t> </a:t>
            </a:r>
            <a:r>
              <a:rPr lang="en-US" sz="2000" dirty="0" err="1">
                <a:solidFill>
                  <a:prstClr val="white"/>
                </a:solidFill>
                <a:cs typeface="Arial" charset="0"/>
              </a:rPr>
              <a:t>seperti</a:t>
            </a:r>
            <a:r>
              <a:rPr lang="en-US" sz="2000" dirty="0">
                <a:solidFill>
                  <a:prstClr val="white"/>
                </a:solidFill>
                <a:cs typeface="Arial" charset="0"/>
              </a:rPr>
              <a:t> </a:t>
            </a:r>
            <a:r>
              <a:rPr lang="en-US" sz="2000" dirty="0" err="1">
                <a:solidFill>
                  <a:prstClr val="white"/>
                </a:solidFill>
                <a:cs typeface="Arial" charset="0"/>
              </a:rPr>
              <a:t>yg</a:t>
            </a:r>
            <a:r>
              <a:rPr lang="en-US" sz="2000" dirty="0">
                <a:solidFill>
                  <a:prstClr val="white"/>
                </a:solidFill>
                <a:cs typeface="Arial" charset="0"/>
              </a:rPr>
              <a:t> </a:t>
            </a:r>
            <a:r>
              <a:rPr lang="en-US" sz="2000" dirty="0" err="1">
                <a:solidFill>
                  <a:prstClr val="white"/>
                </a:solidFill>
                <a:cs typeface="Arial" charset="0"/>
              </a:rPr>
              <a:t>diharapkan</a:t>
            </a:r>
            <a:r>
              <a:rPr lang="en-US" sz="2000" dirty="0">
                <a:solidFill>
                  <a:prstClr val="white"/>
                </a:solidFill>
                <a:cs typeface="Arial" charset="0"/>
              </a:rPr>
              <a:t>.</a:t>
            </a:r>
            <a:r>
              <a:rPr lang="en-US" sz="2000" dirty="0"/>
              <a:t> </a:t>
            </a:r>
            <a:r>
              <a:rPr lang="en-US" sz="2000" dirty="0" err="1"/>
              <a:t>Harmonisasi</a:t>
            </a:r>
            <a:r>
              <a:rPr lang="en-US" sz="2000" dirty="0"/>
              <a:t> </a:t>
            </a:r>
            <a:r>
              <a:rPr lang="en-US" sz="2000" dirty="0" err="1"/>
              <a:t>masyarakat</a:t>
            </a:r>
            <a:r>
              <a:rPr lang="en-US" sz="2000" dirty="0"/>
              <a:t>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tercipta</a:t>
            </a:r>
            <a:r>
              <a:rPr lang="en-US" sz="2000" dirty="0"/>
              <a:t> </a:t>
            </a:r>
            <a:r>
              <a:rPr lang="en-US" sz="2000" dirty="0" err="1"/>
              <a:t>apabila</a:t>
            </a:r>
            <a:r>
              <a:rPr lang="en-US" sz="2000" dirty="0"/>
              <a:t> </a:t>
            </a:r>
            <a:r>
              <a:rPr lang="en-US" sz="2000" dirty="0" err="1"/>
              <a:t>setiap</a:t>
            </a:r>
            <a:r>
              <a:rPr lang="en-US" sz="2000" dirty="0"/>
              <a:t> </a:t>
            </a:r>
            <a:r>
              <a:rPr lang="en-US" sz="2000" dirty="0" err="1"/>
              <a:t>individu</a:t>
            </a:r>
            <a:r>
              <a:rPr lang="en-US" sz="2000" dirty="0"/>
              <a:t> </a:t>
            </a:r>
            <a:r>
              <a:rPr lang="en-US" sz="2000" dirty="0" err="1"/>
              <a:t>bertingkah</a:t>
            </a:r>
            <a:r>
              <a:rPr lang="en-US" sz="2000" dirty="0"/>
              <a:t> </a:t>
            </a:r>
            <a:r>
              <a:rPr lang="en-US" sz="2000" dirty="0" err="1"/>
              <a:t>laku</a:t>
            </a:r>
            <a:r>
              <a:rPr lang="en-US" sz="2000" dirty="0"/>
              <a:t> </a:t>
            </a:r>
            <a:r>
              <a:rPr lang="en-US" sz="2000" dirty="0" err="1"/>
              <a:t>sesuai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peranan</a:t>
            </a:r>
            <a:r>
              <a:rPr lang="en-US" sz="2000" dirty="0"/>
              <a:t> yang </a:t>
            </a:r>
            <a:r>
              <a:rPr lang="en-US" sz="2000" dirty="0" err="1"/>
              <a:t>diharapkan</a:t>
            </a:r>
            <a:r>
              <a:rPr lang="en-US" sz="2000" dirty="0"/>
              <a:t> (</a:t>
            </a:r>
            <a:r>
              <a:rPr lang="en-US" sz="2000" i="1" dirty="0"/>
              <a:t>role expectation</a:t>
            </a:r>
            <a:r>
              <a:rPr lang="en-US" sz="2000" dirty="0"/>
              <a:t>) yang </a:t>
            </a:r>
            <a:r>
              <a:rPr lang="en-US" sz="2000" dirty="0" err="1"/>
              <a:t>meliputi</a:t>
            </a:r>
            <a:r>
              <a:rPr lang="en-US" sz="2000" dirty="0"/>
              <a:t> </a:t>
            </a:r>
            <a:r>
              <a:rPr lang="en-US" sz="2000" dirty="0" err="1"/>
              <a:t>kewajiban</a:t>
            </a:r>
            <a:r>
              <a:rPr lang="en-US" sz="2000" dirty="0"/>
              <a:t>, </a:t>
            </a:r>
            <a:r>
              <a:rPr lang="en-US" sz="2000" dirty="0" err="1"/>
              <a:t>tugas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posisi</a:t>
            </a:r>
            <a:r>
              <a:rPr lang="en-US" sz="2000" dirty="0"/>
              <a:t> </a:t>
            </a:r>
            <a:r>
              <a:rPr lang="en-US" sz="2000" dirty="0" err="1"/>
              <a:t>tertentu</a:t>
            </a:r>
            <a:r>
              <a:rPr lang="en-US" sz="2000" dirty="0"/>
              <a:t>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dirty="0" err="1">
                <a:solidFill>
                  <a:prstClr val="white"/>
                </a:solidFill>
                <a:cs typeface="Arial" charset="0"/>
              </a:rPr>
              <a:t>Misalnya</a:t>
            </a:r>
            <a:r>
              <a:rPr lang="en-US" sz="2000" dirty="0">
                <a:solidFill>
                  <a:prstClr val="white"/>
                </a:solidFill>
                <a:cs typeface="Arial" charset="0"/>
              </a:rPr>
              <a:t>: </a:t>
            </a:r>
            <a:r>
              <a:rPr lang="en-US" sz="2000" dirty="0" err="1">
                <a:solidFill>
                  <a:prstClr val="white"/>
                </a:solidFill>
                <a:cs typeface="Arial" charset="0"/>
              </a:rPr>
              <a:t>Ibu</a:t>
            </a:r>
            <a:r>
              <a:rPr lang="en-US" sz="2000" dirty="0">
                <a:solidFill>
                  <a:prstClr val="white"/>
                </a:solidFill>
                <a:cs typeface="Arial" charset="0"/>
              </a:rPr>
              <a:t>, Ayah </a:t>
            </a:r>
            <a:r>
              <a:rPr lang="en-US" sz="2000" dirty="0" err="1">
                <a:solidFill>
                  <a:prstClr val="white"/>
                </a:solidFill>
                <a:cs typeface="Arial" charset="0"/>
              </a:rPr>
              <a:t>dan</a:t>
            </a:r>
            <a:r>
              <a:rPr lang="en-US" sz="2000" dirty="0">
                <a:solidFill>
                  <a:prstClr val="white"/>
                </a:solidFill>
                <a:cs typeface="Arial" charset="0"/>
              </a:rPr>
              <a:t> </a:t>
            </a:r>
            <a:r>
              <a:rPr lang="en-US" sz="2000" dirty="0" err="1">
                <a:solidFill>
                  <a:prstClr val="white"/>
                </a:solidFill>
                <a:cs typeface="Arial" charset="0"/>
              </a:rPr>
              <a:t>anak</a:t>
            </a:r>
            <a:r>
              <a:rPr lang="en-US" sz="2000" dirty="0">
                <a:solidFill>
                  <a:prstClr val="white"/>
                </a:solidFill>
                <a:cs typeface="Arial" charset="0"/>
              </a:rPr>
              <a:t> , </a:t>
            </a:r>
            <a:r>
              <a:rPr lang="en-US" sz="2000" dirty="0" err="1">
                <a:solidFill>
                  <a:prstClr val="white"/>
                </a:solidFill>
                <a:cs typeface="Arial" charset="0"/>
              </a:rPr>
              <a:t>jika</a:t>
            </a:r>
            <a:r>
              <a:rPr lang="en-US" sz="2000" dirty="0">
                <a:solidFill>
                  <a:prstClr val="white"/>
                </a:solidFill>
                <a:cs typeface="Arial" charset="0"/>
              </a:rPr>
              <a:t> di </a:t>
            </a:r>
            <a:r>
              <a:rPr lang="en-US" sz="2000" dirty="0" err="1">
                <a:solidFill>
                  <a:prstClr val="white"/>
                </a:solidFill>
                <a:cs typeface="Arial" charset="0"/>
              </a:rPr>
              <a:t>rumah</a:t>
            </a:r>
            <a:r>
              <a:rPr lang="en-US" sz="2000" dirty="0">
                <a:solidFill>
                  <a:prstClr val="white"/>
                </a:solidFill>
                <a:cs typeface="Arial" charset="0"/>
              </a:rPr>
              <a:t> </a:t>
            </a:r>
            <a:r>
              <a:rPr lang="en-US" sz="2000" dirty="0" err="1">
                <a:solidFill>
                  <a:prstClr val="white"/>
                </a:solidFill>
                <a:cs typeface="Arial" charset="0"/>
              </a:rPr>
              <a:t>menjalankan</a:t>
            </a:r>
            <a:r>
              <a:rPr lang="en-US" sz="2000" dirty="0">
                <a:solidFill>
                  <a:prstClr val="white"/>
                </a:solidFill>
                <a:cs typeface="Arial" charset="0"/>
              </a:rPr>
              <a:t> </a:t>
            </a:r>
            <a:r>
              <a:rPr lang="en-US" sz="2000" dirty="0" err="1">
                <a:solidFill>
                  <a:prstClr val="white"/>
                </a:solidFill>
                <a:cs typeface="Arial" charset="0"/>
              </a:rPr>
              <a:t>perannya</a:t>
            </a:r>
            <a:r>
              <a:rPr lang="en-US" sz="2000" dirty="0">
                <a:solidFill>
                  <a:prstClr val="white"/>
                </a:solidFill>
                <a:cs typeface="Arial" charset="0"/>
              </a:rPr>
              <a:t> </a:t>
            </a:r>
            <a:r>
              <a:rPr lang="en-US" sz="2000" dirty="0" err="1">
                <a:solidFill>
                  <a:prstClr val="white"/>
                </a:solidFill>
                <a:cs typeface="Arial" charset="0"/>
              </a:rPr>
              <a:t>dengan</a:t>
            </a:r>
            <a:r>
              <a:rPr lang="en-US" sz="2000" dirty="0">
                <a:solidFill>
                  <a:prstClr val="white"/>
                </a:solidFill>
                <a:cs typeface="Arial" charset="0"/>
              </a:rPr>
              <a:t> </a:t>
            </a:r>
            <a:r>
              <a:rPr lang="en-US" sz="2000" dirty="0" err="1">
                <a:solidFill>
                  <a:prstClr val="white"/>
                </a:solidFill>
                <a:cs typeface="Arial" charset="0"/>
              </a:rPr>
              <a:t>baik</a:t>
            </a:r>
            <a:r>
              <a:rPr lang="en-US" sz="2000" dirty="0">
                <a:solidFill>
                  <a:prstClr val="white"/>
                </a:solidFill>
                <a:cs typeface="Arial" charset="0"/>
              </a:rPr>
              <a:t> </a:t>
            </a:r>
            <a:r>
              <a:rPr lang="en-US" sz="2000" dirty="0" err="1">
                <a:solidFill>
                  <a:prstClr val="white"/>
                </a:solidFill>
                <a:cs typeface="Arial" charset="0"/>
              </a:rPr>
              <a:t>sesuai</a:t>
            </a:r>
            <a:r>
              <a:rPr lang="en-US" sz="2000" dirty="0">
                <a:solidFill>
                  <a:prstClr val="white"/>
                </a:solidFill>
                <a:cs typeface="Arial" charset="0"/>
              </a:rPr>
              <a:t> </a:t>
            </a:r>
            <a:r>
              <a:rPr lang="en-US" sz="2000" dirty="0" err="1">
                <a:solidFill>
                  <a:prstClr val="white"/>
                </a:solidFill>
                <a:cs typeface="Arial" charset="0"/>
              </a:rPr>
              <a:t>tugas</a:t>
            </a:r>
            <a:r>
              <a:rPr lang="en-US" sz="2000" dirty="0">
                <a:solidFill>
                  <a:prstClr val="white"/>
                </a:solidFill>
                <a:cs typeface="Arial" charset="0"/>
              </a:rPr>
              <a:t> </a:t>
            </a:r>
            <a:r>
              <a:rPr lang="en-US" sz="2000" dirty="0" err="1">
                <a:solidFill>
                  <a:prstClr val="white"/>
                </a:solidFill>
                <a:cs typeface="Arial" charset="0"/>
              </a:rPr>
              <a:t>dan</a:t>
            </a:r>
            <a:r>
              <a:rPr lang="en-US" sz="2000" dirty="0">
                <a:solidFill>
                  <a:prstClr val="white"/>
                </a:solidFill>
                <a:cs typeface="Arial" charset="0"/>
              </a:rPr>
              <a:t> </a:t>
            </a:r>
            <a:r>
              <a:rPr lang="en-US" sz="2000" dirty="0" err="1">
                <a:solidFill>
                  <a:prstClr val="white"/>
                </a:solidFill>
                <a:cs typeface="Arial" charset="0"/>
              </a:rPr>
              <a:t>kewajibannya</a:t>
            </a:r>
            <a:r>
              <a:rPr lang="en-US" sz="2000" dirty="0">
                <a:solidFill>
                  <a:prstClr val="white"/>
                </a:solidFill>
                <a:cs typeface="Arial" charset="0"/>
              </a:rPr>
              <a:t>, </a:t>
            </a:r>
            <a:r>
              <a:rPr lang="en-US" sz="2000" dirty="0" err="1">
                <a:solidFill>
                  <a:prstClr val="white"/>
                </a:solidFill>
                <a:cs typeface="Arial" charset="0"/>
              </a:rPr>
              <a:t>maka</a:t>
            </a:r>
            <a:r>
              <a:rPr lang="en-US" sz="2000" dirty="0">
                <a:solidFill>
                  <a:prstClr val="white"/>
                </a:solidFill>
                <a:cs typeface="Arial" charset="0"/>
              </a:rPr>
              <a:t> </a:t>
            </a:r>
            <a:r>
              <a:rPr lang="en-US" sz="2000" dirty="0" err="1">
                <a:solidFill>
                  <a:prstClr val="white"/>
                </a:solidFill>
                <a:cs typeface="Arial" charset="0"/>
              </a:rPr>
              <a:t>keharmonisan</a:t>
            </a:r>
            <a:r>
              <a:rPr lang="en-US" sz="2000" dirty="0">
                <a:solidFill>
                  <a:prstClr val="white"/>
                </a:solidFill>
                <a:cs typeface="Arial" charset="0"/>
              </a:rPr>
              <a:t> </a:t>
            </a:r>
            <a:r>
              <a:rPr lang="en-US" sz="2000" dirty="0" err="1">
                <a:solidFill>
                  <a:prstClr val="white"/>
                </a:solidFill>
                <a:cs typeface="Arial" charset="0"/>
              </a:rPr>
              <a:t>hubungan</a:t>
            </a:r>
            <a:r>
              <a:rPr lang="en-US" sz="2000" dirty="0">
                <a:solidFill>
                  <a:prstClr val="white"/>
                </a:solidFill>
                <a:cs typeface="Arial" charset="0"/>
              </a:rPr>
              <a:t> </a:t>
            </a:r>
            <a:r>
              <a:rPr lang="en-US" sz="2000" dirty="0" err="1">
                <a:solidFill>
                  <a:prstClr val="white"/>
                </a:solidFill>
                <a:cs typeface="Arial" charset="0"/>
              </a:rPr>
              <a:t>akan</a:t>
            </a:r>
            <a:r>
              <a:rPr lang="en-US" sz="2000" dirty="0">
                <a:solidFill>
                  <a:prstClr val="white"/>
                </a:solidFill>
                <a:cs typeface="Arial" charset="0"/>
              </a:rPr>
              <a:t> </a:t>
            </a:r>
            <a:r>
              <a:rPr lang="en-US" sz="2000" dirty="0" err="1">
                <a:solidFill>
                  <a:prstClr val="white"/>
                </a:solidFill>
                <a:cs typeface="Arial" charset="0"/>
              </a:rPr>
              <a:t>terjaga</a:t>
            </a:r>
            <a:r>
              <a:rPr lang="en-US" sz="2000" dirty="0">
                <a:solidFill>
                  <a:prstClr val="white"/>
                </a:solidFill>
                <a:cs typeface="Arial" charset="0"/>
              </a:rPr>
              <a:t>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prstClr val="white"/>
                </a:solidFill>
                <a:cs typeface="Arial" charset="0"/>
              </a:rPr>
              <a:t>Tim </a:t>
            </a:r>
            <a:r>
              <a:rPr lang="en-US" sz="2000" dirty="0" err="1">
                <a:solidFill>
                  <a:prstClr val="white"/>
                </a:solidFill>
                <a:cs typeface="Arial" charset="0"/>
              </a:rPr>
              <a:t>tugas</a:t>
            </a:r>
            <a:r>
              <a:rPr lang="en-US" sz="2000" dirty="0">
                <a:solidFill>
                  <a:prstClr val="white"/>
                </a:solidFill>
                <a:cs typeface="Arial" charset="0"/>
              </a:rPr>
              <a:t> </a:t>
            </a:r>
            <a:r>
              <a:rPr lang="en-US" sz="2000" dirty="0" err="1">
                <a:solidFill>
                  <a:prstClr val="white"/>
                </a:solidFill>
                <a:cs typeface="Arial" charset="0"/>
              </a:rPr>
              <a:t>kelompok</a:t>
            </a:r>
            <a:r>
              <a:rPr lang="en-US" sz="2000" dirty="0">
                <a:solidFill>
                  <a:prstClr val="white"/>
                </a:solidFill>
                <a:cs typeface="Arial" charset="0"/>
              </a:rPr>
              <a:t> </a:t>
            </a:r>
            <a:r>
              <a:rPr lang="en-US" sz="2000" dirty="0" err="1">
                <a:solidFill>
                  <a:prstClr val="white"/>
                </a:solidFill>
                <a:cs typeface="Arial" charset="0"/>
              </a:rPr>
              <a:t>jika</a:t>
            </a:r>
            <a:r>
              <a:rPr lang="en-US" sz="2000" dirty="0">
                <a:solidFill>
                  <a:prstClr val="white"/>
                </a:solidFill>
                <a:cs typeface="Arial" charset="0"/>
              </a:rPr>
              <a:t> </a:t>
            </a:r>
            <a:r>
              <a:rPr lang="en-US" sz="2000" dirty="0" err="1">
                <a:solidFill>
                  <a:prstClr val="white"/>
                </a:solidFill>
                <a:cs typeface="Arial" charset="0"/>
              </a:rPr>
              <a:t>menjalankan</a:t>
            </a:r>
            <a:r>
              <a:rPr lang="en-US" sz="2000" dirty="0">
                <a:solidFill>
                  <a:prstClr val="white"/>
                </a:solidFill>
                <a:cs typeface="Arial" charset="0"/>
              </a:rPr>
              <a:t> </a:t>
            </a:r>
            <a:r>
              <a:rPr lang="en-US" sz="2000" dirty="0" err="1">
                <a:solidFill>
                  <a:prstClr val="white"/>
                </a:solidFill>
                <a:cs typeface="Arial" charset="0"/>
              </a:rPr>
              <a:t>tugas</a:t>
            </a:r>
            <a:r>
              <a:rPr lang="en-US" sz="2000" dirty="0">
                <a:solidFill>
                  <a:prstClr val="white"/>
                </a:solidFill>
                <a:cs typeface="Arial" charset="0"/>
              </a:rPr>
              <a:t> </a:t>
            </a:r>
            <a:r>
              <a:rPr lang="en-US" sz="2000" dirty="0" err="1">
                <a:solidFill>
                  <a:prstClr val="white"/>
                </a:solidFill>
                <a:cs typeface="Arial" charset="0"/>
              </a:rPr>
              <a:t>dan</a:t>
            </a:r>
            <a:r>
              <a:rPr lang="en-US" sz="2000" dirty="0">
                <a:solidFill>
                  <a:prstClr val="white"/>
                </a:solidFill>
                <a:cs typeface="Arial" charset="0"/>
              </a:rPr>
              <a:t> </a:t>
            </a:r>
            <a:r>
              <a:rPr lang="en-US" sz="2000" dirty="0" err="1">
                <a:solidFill>
                  <a:prstClr val="white"/>
                </a:solidFill>
                <a:cs typeface="Arial" charset="0"/>
              </a:rPr>
              <a:t>dan</a:t>
            </a:r>
            <a:r>
              <a:rPr lang="en-US" sz="2000" dirty="0">
                <a:solidFill>
                  <a:prstClr val="white"/>
                </a:solidFill>
                <a:cs typeface="Arial" charset="0"/>
              </a:rPr>
              <a:t> </a:t>
            </a:r>
            <a:r>
              <a:rPr lang="en-US" sz="2000" dirty="0" err="1">
                <a:solidFill>
                  <a:prstClr val="white"/>
                </a:solidFill>
                <a:cs typeface="Arial" charset="0"/>
              </a:rPr>
              <a:t>kewajiban</a:t>
            </a:r>
            <a:r>
              <a:rPr lang="en-US" sz="2000" dirty="0">
                <a:solidFill>
                  <a:prstClr val="white"/>
                </a:solidFill>
                <a:cs typeface="Arial" charset="0"/>
              </a:rPr>
              <a:t> yang </a:t>
            </a:r>
            <a:r>
              <a:rPr lang="en-US" sz="2000" dirty="0" err="1">
                <a:solidFill>
                  <a:prstClr val="white"/>
                </a:solidFill>
                <a:cs typeface="Arial" charset="0"/>
              </a:rPr>
              <a:t>diminta</a:t>
            </a:r>
            <a:r>
              <a:rPr lang="en-US" sz="2000" dirty="0">
                <a:solidFill>
                  <a:prstClr val="white"/>
                </a:solidFill>
                <a:cs typeface="Arial" charset="0"/>
              </a:rPr>
              <a:t> </a:t>
            </a:r>
            <a:r>
              <a:rPr lang="en-US" sz="2000" dirty="0" err="1">
                <a:solidFill>
                  <a:prstClr val="white"/>
                </a:solidFill>
                <a:cs typeface="Arial" charset="0"/>
              </a:rPr>
              <a:t>pimpinan</a:t>
            </a:r>
            <a:r>
              <a:rPr lang="en-US" sz="2000" dirty="0">
                <a:solidFill>
                  <a:prstClr val="white"/>
                </a:solidFill>
                <a:cs typeface="Arial" charset="0"/>
              </a:rPr>
              <a:t> </a:t>
            </a:r>
            <a:r>
              <a:rPr lang="en-US" sz="2000" dirty="0" err="1">
                <a:solidFill>
                  <a:prstClr val="white"/>
                </a:solidFill>
                <a:cs typeface="Arial" charset="0"/>
              </a:rPr>
              <a:t>kelompok</a:t>
            </a:r>
            <a:r>
              <a:rPr lang="en-US" sz="2000" dirty="0">
                <a:solidFill>
                  <a:prstClr val="white"/>
                </a:solidFill>
                <a:cs typeface="Arial" charset="0"/>
              </a:rPr>
              <a:t> juga </a:t>
            </a:r>
            <a:r>
              <a:rPr lang="en-US" sz="2000" dirty="0" err="1">
                <a:solidFill>
                  <a:prstClr val="white"/>
                </a:solidFill>
                <a:cs typeface="Arial" charset="0"/>
              </a:rPr>
              <a:t>akan</a:t>
            </a:r>
            <a:r>
              <a:rPr lang="en-US" sz="2000" dirty="0">
                <a:solidFill>
                  <a:prstClr val="white"/>
                </a:solidFill>
                <a:cs typeface="Arial" charset="0"/>
              </a:rPr>
              <a:t> </a:t>
            </a:r>
            <a:r>
              <a:rPr lang="en-US" sz="2000" dirty="0" err="1">
                <a:solidFill>
                  <a:prstClr val="white"/>
                </a:solidFill>
                <a:cs typeface="Arial" charset="0"/>
              </a:rPr>
              <a:t>terjaga</a:t>
            </a:r>
            <a:r>
              <a:rPr lang="en-US" sz="2000" dirty="0">
                <a:solidFill>
                  <a:prstClr val="white"/>
                </a:solidFill>
                <a:cs typeface="Arial" charset="0"/>
              </a:rPr>
              <a:t> </a:t>
            </a:r>
            <a:r>
              <a:rPr lang="en-US" sz="2000" dirty="0" err="1">
                <a:solidFill>
                  <a:prstClr val="white"/>
                </a:solidFill>
                <a:cs typeface="Arial" charset="0"/>
              </a:rPr>
              <a:t>keharmonisan</a:t>
            </a:r>
            <a:r>
              <a:rPr lang="en-US" sz="2000" dirty="0">
                <a:solidFill>
                  <a:prstClr val="white"/>
                </a:solidFill>
                <a:cs typeface="Arial" charset="0"/>
              </a:rPr>
              <a:t> </a:t>
            </a:r>
            <a:r>
              <a:rPr lang="en-US" sz="2000" dirty="0" err="1">
                <a:solidFill>
                  <a:prstClr val="white"/>
                </a:solidFill>
                <a:cs typeface="Arial" charset="0"/>
              </a:rPr>
              <a:t>hubungannya</a:t>
            </a:r>
            <a:r>
              <a:rPr lang="en-US" sz="2000" dirty="0">
                <a:solidFill>
                  <a:prstClr val="white"/>
                </a:solidFill>
                <a:cs typeface="Arial" charset="0"/>
              </a:rPr>
              <a:t>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000" dirty="0">
              <a:solidFill>
                <a:prstClr val="white"/>
              </a:solidFill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000" dirty="0">
              <a:solidFill>
                <a:prstClr val="white"/>
              </a:solidFill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d-ID" sz="2000" dirty="0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3" name="Rectangle 4"/>
          <p:cNvSpPr txBox="1">
            <a:spLocks/>
          </p:cNvSpPr>
          <p:nvPr/>
        </p:nvSpPr>
        <p:spPr bwMode="auto">
          <a:xfrm>
            <a:off x="1071563" y="357188"/>
            <a:ext cx="7643812" cy="1071562"/>
          </a:xfrm>
          <a:prstGeom prst="rect">
            <a:avLst/>
          </a:prstGeom>
        </p:spPr>
        <p:txBody>
          <a:bodyPr anchor="ctr">
            <a:normAutofit fontScale="90000" lnSpcReduction="20000"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d-ID" sz="4300" dirty="0">
                <a:solidFill>
                  <a:srgbClr val="FFC000"/>
                </a:solidFill>
                <a:cs typeface="Arial" charset="0"/>
              </a:rPr>
              <a:t>Model</a:t>
            </a:r>
            <a:r>
              <a:rPr lang="en-US" sz="4300" dirty="0">
                <a:solidFill>
                  <a:srgbClr val="FFC000"/>
                </a:solidFill>
                <a:cs typeface="Arial" charset="0"/>
              </a:rPr>
              <a:t>/</a:t>
            </a:r>
            <a:r>
              <a:rPr lang="en-US" sz="4300" dirty="0" err="1">
                <a:solidFill>
                  <a:srgbClr val="FFC000"/>
                </a:solidFill>
                <a:cs typeface="Arial" charset="0"/>
              </a:rPr>
              <a:t>Teori</a:t>
            </a:r>
            <a:r>
              <a:rPr lang="en-US" sz="4300" dirty="0">
                <a:solidFill>
                  <a:srgbClr val="FFC000"/>
                </a:solidFill>
                <a:cs typeface="Arial" charset="0"/>
              </a:rPr>
              <a:t> </a:t>
            </a:r>
            <a:r>
              <a:rPr lang="id-ID" sz="4300" dirty="0">
                <a:solidFill>
                  <a:srgbClr val="FFC000"/>
                </a:solidFill>
                <a:cs typeface="Arial" charset="0"/>
              </a:rPr>
              <a:t>Komunikasi Interpersonal</a:t>
            </a:r>
            <a:endParaRPr lang="en-GB" sz="4300" dirty="0">
              <a:solidFill>
                <a:srgbClr val="FFC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2138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800" decel="100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altLang="en-US" sz="4400" dirty="0">
                <a:solidFill>
                  <a:srgbClr val="FFC000"/>
                </a:solidFill>
                <a:effectLst/>
              </a:rPr>
              <a:t>Siklus Hubungan Interpersonal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d-ID" altLang="en-US" dirty="0"/>
              <a:t>Siklus artinya proses sinambung dari satu tahap ke tahap berikutnya</a:t>
            </a:r>
            <a:endParaRPr lang="en-US" altLang="en-US" dirty="0"/>
          </a:p>
          <a:p>
            <a:pPr>
              <a:buNone/>
            </a:pPr>
            <a:r>
              <a:rPr lang="en-US" altLang="en-US" dirty="0"/>
              <a:t>	</a:t>
            </a:r>
            <a:r>
              <a:rPr lang="id-ID" altLang="en-US" dirty="0"/>
              <a:t>Hubungan Interpersonal merupakan sebuah siklus, dari perkenalan, menuju kebersamaan, menuju perpisahan, dan kemungkinan kembali menuju kebersamaan</a:t>
            </a:r>
            <a:endParaRPr lang="en-US" altLang="en-US" dirty="0"/>
          </a:p>
          <a:p>
            <a:pPr>
              <a:buNone/>
            </a:pPr>
            <a:r>
              <a:rPr lang="en-US" altLang="en-US" dirty="0"/>
              <a:t>	</a:t>
            </a:r>
            <a:r>
              <a:rPr lang="id-ID" altLang="en-US" dirty="0"/>
              <a:t>Pada setiap tahap dalam suatu hubungan, komunikasi memainkan peran yang besar</a:t>
            </a:r>
            <a:endParaRPr lang="en-GB" alt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53421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2.Teori/model </a:t>
            </a:r>
            <a:r>
              <a:rPr lang="en-US" dirty="0" err="1"/>
              <a:t>Peranan</a:t>
            </a:r>
            <a:endParaRPr lang="en-US" dirty="0"/>
          </a:p>
        </p:txBody>
      </p:sp>
      <p:sp>
        <p:nvSpPr>
          <p:cNvPr id="512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err="1">
                <a:solidFill>
                  <a:prstClr val="white"/>
                </a:solidFill>
                <a:cs typeface="Arial" charset="0"/>
              </a:rPr>
              <a:t>Sanksi</a:t>
            </a:r>
            <a:r>
              <a:rPr lang="en-US" sz="2800" dirty="0">
                <a:solidFill>
                  <a:prstClr val="white"/>
                </a:solidFill>
                <a:cs typeface="Arial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cs typeface="Arial" charset="0"/>
              </a:rPr>
              <a:t>sosial</a:t>
            </a:r>
            <a:r>
              <a:rPr lang="en-US" sz="2800" dirty="0">
                <a:solidFill>
                  <a:prstClr val="white"/>
                </a:solidFill>
                <a:cs typeface="Arial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cs typeface="Arial" charset="0"/>
              </a:rPr>
              <a:t>akan</a:t>
            </a:r>
            <a:r>
              <a:rPr lang="en-US" sz="2800" dirty="0">
                <a:solidFill>
                  <a:prstClr val="white"/>
                </a:solidFill>
                <a:cs typeface="Arial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cs typeface="Arial" charset="0"/>
              </a:rPr>
              <a:t>diberikan</a:t>
            </a:r>
            <a:r>
              <a:rPr lang="en-US" sz="2800" dirty="0">
                <a:solidFill>
                  <a:prstClr val="white"/>
                </a:solidFill>
                <a:cs typeface="Arial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cs typeface="Arial" charset="0"/>
              </a:rPr>
              <a:t>kepada</a:t>
            </a:r>
            <a:r>
              <a:rPr lang="en-US" sz="2800" dirty="0">
                <a:solidFill>
                  <a:prstClr val="white"/>
                </a:solidFill>
                <a:cs typeface="Arial" charset="0"/>
              </a:rPr>
              <a:t> orang </a:t>
            </a:r>
            <a:r>
              <a:rPr lang="en-US" sz="2800" dirty="0" err="1">
                <a:solidFill>
                  <a:prstClr val="white"/>
                </a:solidFill>
                <a:cs typeface="Arial" charset="0"/>
              </a:rPr>
              <a:t>yg</a:t>
            </a:r>
            <a:r>
              <a:rPr lang="en-US" sz="2800" dirty="0">
                <a:solidFill>
                  <a:prstClr val="white"/>
                </a:solidFill>
                <a:cs typeface="Arial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cs typeface="Arial" charset="0"/>
              </a:rPr>
              <a:t>dianggap</a:t>
            </a:r>
            <a:r>
              <a:rPr lang="en-US" sz="2800" dirty="0">
                <a:solidFill>
                  <a:prstClr val="white"/>
                </a:solidFill>
                <a:cs typeface="Arial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cs typeface="Arial" charset="0"/>
              </a:rPr>
              <a:t>gagal</a:t>
            </a:r>
            <a:r>
              <a:rPr lang="en-US" sz="2800" dirty="0">
                <a:solidFill>
                  <a:prstClr val="white"/>
                </a:solidFill>
                <a:cs typeface="Arial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cs typeface="Arial" charset="0"/>
              </a:rPr>
              <a:t>memainkan</a:t>
            </a:r>
            <a:r>
              <a:rPr lang="en-US" sz="2800" dirty="0">
                <a:solidFill>
                  <a:prstClr val="white"/>
                </a:solidFill>
                <a:cs typeface="Arial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cs typeface="Arial" charset="0"/>
              </a:rPr>
              <a:t>peranan</a:t>
            </a:r>
            <a:r>
              <a:rPr lang="en-US" sz="2800" dirty="0">
                <a:solidFill>
                  <a:prstClr val="white"/>
                </a:solidFill>
                <a:cs typeface="Arial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cs typeface="Arial" charset="0"/>
              </a:rPr>
              <a:t>yg</a:t>
            </a:r>
            <a:r>
              <a:rPr lang="en-US" sz="2800" dirty="0">
                <a:solidFill>
                  <a:prstClr val="white"/>
                </a:solidFill>
                <a:cs typeface="Arial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cs typeface="Arial" charset="0"/>
              </a:rPr>
              <a:t>diharapkan</a:t>
            </a:r>
            <a:r>
              <a:rPr lang="en-US" sz="2800" dirty="0">
                <a:solidFill>
                  <a:prstClr val="white"/>
                </a:solidFill>
                <a:cs typeface="Arial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cs typeface="Arial" charset="0"/>
              </a:rPr>
              <a:t>kelompoknya</a:t>
            </a:r>
            <a:r>
              <a:rPr lang="en-US" sz="2800" dirty="0">
                <a:solidFill>
                  <a:prstClr val="white"/>
                </a:solidFill>
                <a:cs typeface="Arial" charset="0"/>
              </a:rPr>
              <a:t>.</a:t>
            </a:r>
          </a:p>
          <a:p>
            <a:r>
              <a:rPr lang="en-US" altLang="en-US" sz="2800" dirty="0" err="1"/>
              <a:t>Sanksi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sosial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dapat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berupa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ejekan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cemohan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isolasi</a:t>
            </a:r>
            <a:r>
              <a:rPr lang="en-US" altLang="en-US" sz="2800" dirty="0"/>
              <a:t> , </a:t>
            </a:r>
            <a:r>
              <a:rPr lang="en-US" altLang="en-US" sz="2800" dirty="0" err="1"/>
              <a:t>kemarahan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yg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berujung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konflik</a:t>
            </a:r>
            <a:r>
              <a:rPr lang="en-US" altLang="en-US" sz="2800" dirty="0"/>
              <a:t>.</a:t>
            </a:r>
          </a:p>
          <a:p>
            <a:r>
              <a:rPr lang="en-US" altLang="en-US" sz="2800" dirty="0" err="1"/>
              <a:t>Teguran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yg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halus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beretika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akan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lebih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baik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dilakukan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untuk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menyadarkan</a:t>
            </a:r>
            <a:r>
              <a:rPr lang="en-US" altLang="en-US" sz="2800" dirty="0"/>
              <a:t> orang </a:t>
            </a:r>
            <a:r>
              <a:rPr lang="en-US" altLang="en-US" sz="2800" dirty="0" err="1"/>
              <a:t>akan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penyimpangan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peran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yg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dilakukannya</a:t>
            </a:r>
            <a:r>
              <a:rPr lang="en-US" altLang="en-US" sz="2800" dirty="0"/>
              <a:t>.</a:t>
            </a:r>
          </a:p>
          <a:p>
            <a:r>
              <a:rPr lang="en-US" altLang="en-US" sz="2800" dirty="0" err="1"/>
              <a:t>Teguran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yg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kasar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akan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menimbulkan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ketersinggungan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kemarahan</a:t>
            </a:r>
            <a:r>
              <a:rPr lang="en-US" alt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217700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/>
          </p:cNvSpPr>
          <p:nvPr>
            <p:ph type="subTitle" idx="1"/>
          </p:nvPr>
        </p:nvSpPr>
        <p:spPr>
          <a:xfrm>
            <a:off x="1071563" y="1928813"/>
            <a:ext cx="7858125" cy="4471987"/>
          </a:xfrm>
        </p:spPr>
        <p:txBody>
          <a:bodyPr>
            <a:noAutofit/>
          </a:bodyPr>
          <a:lstStyle/>
          <a:p>
            <a:pPr marL="495300" indent="-495300" eaLnBrk="1" fontAlgn="auto" hangingPunct="1">
              <a:spcAft>
                <a:spcPts val="0"/>
              </a:spcAft>
              <a:buClrTx/>
              <a:defRPr/>
            </a:pPr>
            <a:r>
              <a:rPr lang="en-US" sz="1600" dirty="0"/>
              <a:t> </a:t>
            </a:r>
            <a:r>
              <a:rPr lang="en-US" sz="1800" dirty="0" err="1">
                <a:solidFill>
                  <a:schemeClr val="tx1"/>
                </a:solidFill>
              </a:rPr>
              <a:t>Teori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analisis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transaksional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merupakan</a:t>
            </a:r>
            <a:r>
              <a:rPr lang="en-US" sz="1800" dirty="0">
                <a:solidFill>
                  <a:schemeClr val="tx1"/>
                </a:solidFill>
              </a:rPr>
              <a:t> </a:t>
            </a:r>
            <a:r>
              <a:rPr lang="en-US" sz="1800" dirty="0" err="1">
                <a:solidFill>
                  <a:schemeClr val="tx1"/>
                </a:solidFill>
              </a:rPr>
              <a:t>karya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besar</a:t>
            </a:r>
            <a:r>
              <a:rPr lang="en-US" sz="1800" dirty="0">
                <a:solidFill>
                  <a:schemeClr val="tx1"/>
                </a:solidFill>
              </a:rPr>
              <a:t> Eric Berne (1964), yang </a:t>
            </a:r>
            <a:r>
              <a:rPr lang="en-US" sz="1800" dirty="0" err="1">
                <a:solidFill>
                  <a:schemeClr val="tx1"/>
                </a:solidFill>
              </a:rPr>
              <a:t>ditulisnya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dalam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buku</a:t>
            </a:r>
            <a:r>
              <a:rPr lang="en-US" sz="1800" dirty="0">
                <a:solidFill>
                  <a:schemeClr val="tx1"/>
                </a:solidFill>
              </a:rPr>
              <a:t> </a:t>
            </a:r>
            <a:r>
              <a:rPr lang="en-US" sz="1800" i="1" dirty="0">
                <a:solidFill>
                  <a:schemeClr val="tx1"/>
                </a:solidFill>
              </a:rPr>
              <a:t>Games People Play</a:t>
            </a:r>
            <a:r>
              <a:rPr lang="en-US" sz="1800" dirty="0">
                <a:solidFill>
                  <a:schemeClr val="tx1"/>
                </a:solidFill>
              </a:rPr>
              <a:t>.</a:t>
            </a:r>
          </a:p>
          <a:p>
            <a:pPr marL="495300" indent="-495300" eaLnBrk="1" fontAlgn="auto" hangingPunct="1">
              <a:spcAft>
                <a:spcPts val="0"/>
              </a:spcAft>
              <a:buClrTx/>
              <a:defRPr/>
            </a:pPr>
            <a:r>
              <a:rPr lang="en-US" sz="1800" dirty="0">
                <a:solidFill>
                  <a:schemeClr val="tx1"/>
                </a:solidFill>
              </a:rPr>
              <a:t>Kata </a:t>
            </a:r>
            <a:r>
              <a:rPr lang="en-US" sz="1800" dirty="0" err="1">
                <a:solidFill>
                  <a:schemeClr val="tx1"/>
                </a:solidFill>
              </a:rPr>
              <a:t>transaksi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selalu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mengacu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pada</a:t>
            </a:r>
            <a:r>
              <a:rPr lang="en-US" sz="1800" dirty="0">
                <a:solidFill>
                  <a:schemeClr val="tx1"/>
                </a:solidFill>
              </a:rPr>
              <a:t> proses </a:t>
            </a:r>
            <a:r>
              <a:rPr lang="en-US" sz="1800" dirty="0" err="1">
                <a:solidFill>
                  <a:schemeClr val="tx1"/>
                </a:solidFill>
              </a:rPr>
              <a:t>pertukaran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dalam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suatu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hubungan</a:t>
            </a:r>
            <a:r>
              <a:rPr lang="en-US" sz="1800" dirty="0">
                <a:solidFill>
                  <a:schemeClr val="tx1"/>
                </a:solidFill>
              </a:rPr>
              <a:t>. </a:t>
            </a:r>
            <a:r>
              <a:rPr lang="en-US" sz="1800" dirty="0" err="1">
                <a:solidFill>
                  <a:schemeClr val="tx1"/>
                </a:solidFill>
              </a:rPr>
              <a:t>Dalam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komunikasi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antarpribadi</a:t>
            </a:r>
            <a:r>
              <a:rPr lang="en-US" sz="1800" dirty="0">
                <a:solidFill>
                  <a:schemeClr val="tx1"/>
                </a:solidFill>
              </a:rPr>
              <a:t> pun </a:t>
            </a:r>
            <a:r>
              <a:rPr lang="en-US" sz="1800" dirty="0" err="1">
                <a:solidFill>
                  <a:schemeClr val="tx1"/>
                </a:solidFill>
              </a:rPr>
              <a:t>dikenal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transaksi</a:t>
            </a:r>
            <a:r>
              <a:rPr lang="en-US" sz="1800" dirty="0">
                <a:solidFill>
                  <a:schemeClr val="tx1"/>
                </a:solidFill>
              </a:rPr>
              <a:t> (</a:t>
            </a:r>
            <a:r>
              <a:rPr lang="en-US" sz="1800" dirty="0" err="1">
                <a:solidFill>
                  <a:schemeClr val="tx1"/>
                </a:solidFill>
              </a:rPr>
              <a:t>pertukaran</a:t>
            </a:r>
            <a:r>
              <a:rPr lang="en-US" sz="1800" dirty="0">
                <a:solidFill>
                  <a:schemeClr val="tx1"/>
                </a:solidFill>
              </a:rPr>
              <a:t>).  Yang </a:t>
            </a:r>
            <a:r>
              <a:rPr lang="en-US" sz="1800" dirty="0" err="1">
                <a:solidFill>
                  <a:schemeClr val="tx1"/>
                </a:solidFill>
              </a:rPr>
              <a:t>dipertukarkan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adalah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pesan-pesan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baik</a:t>
            </a:r>
            <a:r>
              <a:rPr lang="en-US" sz="1800" dirty="0">
                <a:solidFill>
                  <a:schemeClr val="tx1"/>
                </a:solidFill>
              </a:rPr>
              <a:t> verbal </a:t>
            </a:r>
            <a:r>
              <a:rPr lang="en-US" sz="1800" dirty="0" err="1">
                <a:solidFill>
                  <a:schemeClr val="tx1"/>
                </a:solidFill>
              </a:rPr>
              <a:t>maupun</a:t>
            </a:r>
            <a:r>
              <a:rPr lang="en-US" sz="1800" dirty="0">
                <a:solidFill>
                  <a:schemeClr val="tx1"/>
                </a:solidFill>
              </a:rPr>
              <a:t> nonverbal.</a:t>
            </a:r>
          </a:p>
          <a:p>
            <a:pPr marL="495300" indent="-495300" eaLnBrk="1" fontAlgn="auto" hangingPunct="1">
              <a:spcAft>
                <a:spcPts val="0"/>
              </a:spcAft>
              <a:buClrTx/>
              <a:defRPr/>
            </a:pPr>
            <a:r>
              <a:rPr lang="en-US" sz="1800" dirty="0" err="1">
                <a:solidFill>
                  <a:srgbClr val="FF0000"/>
                </a:solidFill>
              </a:rPr>
              <a:t>Dalam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 err="1">
                <a:solidFill>
                  <a:srgbClr val="FF0000"/>
                </a:solidFill>
              </a:rPr>
              <a:t>diri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 err="1">
                <a:solidFill>
                  <a:srgbClr val="FF0000"/>
                </a:solidFill>
              </a:rPr>
              <a:t>setiap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 err="1">
                <a:solidFill>
                  <a:srgbClr val="FF0000"/>
                </a:solidFill>
              </a:rPr>
              <a:t>manusia</a:t>
            </a:r>
            <a:r>
              <a:rPr lang="en-US" sz="1800" dirty="0">
                <a:solidFill>
                  <a:srgbClr val="FF0000"/>
                </a:solidFill>
              </a:rPr>
              <a:t>, </a:t>
            </a:r>
            <a:r>
              <a:rPr lang="en-US" sz="1800" dirty="0" err="1">
                <a:solidFill>
                  <a:srgbClr val="FF0000"/>
                </a:solidFill>
              </a:rPr>
              <a:t>ada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 err="1">
                <a:solidFill>
                  <a:srgbClr val="FF0000"/>
                </a:solidFill>
              </a:rPr>
              <a:t>tiga</a:t>
            </a:r>
            <a:r>
              <a:rPr lang="en-US" sz="1800" dirty="0">
                <a:solidFill>
                  <a:srgbClr val="FF0000"/>
                </a:solidFill>
              </a:rPr>
              <a:t> status ego </a:t>
            </a:r>
            <a:r>
              <a:rPr lang="en-US" sz="1800" dirty="0" err="1">
                <a:solidFill>
                  <a:srgbClr val="FF0000"/>
                </a:solidFill>
              </a:rPr>
              <a:t>yaitu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 err="1">
                <a:solidFill>
                  <a:srgbClr val="FF0000"/>
                </a:solidFill>
              </a:rPr>
              <a:t>Sikap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 err="1">
                <a:solidFill>
                  <a:srgbClr val="FF0000"/>
                </a:solidFill>
              </a:rPr>
              <a:t>dasar</a:t>
            </a:r>
            <a:r>
              <a:rPr lang="en-US" sz="1800" dirty="0">
                <a:solidFill>
                  <a:srgbClr val="FF0000"/>
                </a:solidFill>
              </a:rPr>
              <a:t> ego yang </a:t>
            </a:r>
            <a:r>
              <a:rPr lang="en-US" sz="1800" dirty="0" err="1">
                <a:solidFill>
                  <a:srgbClr val="FF0000"/>
                </a:solidFill>
              </a:rPr>
              <a:t>mengacu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 err="1">
                <a:solidFill>
                  <a:srgbClr val="FF0000"/>
                </a:solidFill>
              </a:rPr>
              <a:t>pada</a:t>
            </a:r>
            <a:r>
              <a:rPr lang="en-US" sz="1800" dirty="0">
                <a:solidFill>
                  <a:srgbClr val="FF0000"/>
                </a:solidFill>
              </a:rPr>
              <a:t>  :</a:t>
            </a:r>
          </a:p>
          <a:p>
            <a:pPr marL="495300" indent="-495300" eaLnBrk="1" fontAlgn="auto" hangingPunct="1">
              <a:spcAft>
                <a:spcPts val="0"/>
              </a:spcAft>
              <a:buClrTx/>
              <a:defRPr/>
            </a:pPr>
            <a:r>
              <a:rPr lang="en-US" sz="1800" dirty="0" err="1">
                <a:solidFill>
                  <a:srgbClr val="FF0000"/>
                </a:solidFill>
              </a:rPr>
              <a:t>a.sikap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 err="1">
                <a:solidFill>
                  <a:srgbClr val="FF0000"/>
                </a:solidFill>
              </a:rPr>
              <a:t>orangtua</a:t>
            </a:r>
            <a:r>
              <a:rPr lang="en-US" sz="1800" dirty="0">
                <a:solidFill>
                  <a:srgbClr val="FF0000"/>
                </a:solidFill>
              </a:rPr>
              <a:t> (P=parent) </a:t>
            </a:r>
          </a:p>
          <a:p>
            <a:pPr marL="495300" indent="-495300" eaLnBrk="1" fontAlgn="auto" hangingPunct="1">
              <a:spcAft>
                <a:spcPts val="0"/>
              </a:spcAft>
              <a:buClrTx/>
              <a:defRPr/>
            </a:pPr>
            <a:r>
              <a:rPr lang="en-US" sz="1800" dirty="0" err="1">
                <a:solidFill>
                  <a:srgbClr val="FF0000"/>
                </a:solidFill>
              </a:rPr>
              <a:t>b.dewasa</a:t>
            </a:r>
            <a:r>
              <a:rPr lang="en-US" sz="1800" dirty="0">
                <a:solidFill>
                  <a:srgbClr val="FF0000"/>
                </a:solidFill>
              </a:rPr>
              <a:t> (A=adult) </a:t>
            </a:r>
            <a:r>
              <a:rPr lang="en-US" sz="1800" dirty="0" err="1">
                <a:solidFill>
                  <a:srgbClr val="FF0000"/>
                </a:solidFill>
              </a:rPr>
              <a:t>dan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</a:p>
          <a:p>
            <a:pPr marL="495300" indent="-495300" eaLnBrk="1" fontAlgn="auto" hangingPunct="1">
              <a:spcAft>
                <a:spcPts val="0"/>
              </a:spcAft>
              <a:buClrTx/>
              <a:defRPr/>
            </a:pPr>
            <a:r>
              <a:rPr lang="en-US" sz="1800" dirty="0" err="1">
                <a:solidFill>
                  <a:srgbClr val="FF0000"/>
                </a:solidFill>
              </a:rPr>
              <a:t>c.ego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 err="1">
                <a:solidFill>
                  <a:srgbClr val="FF0000"/>
                </a:solidFill>
              </a:rPr>
              <a:t>anak</a:t>
            </a:r>
            <a:r>
              <a:rPr lang="en-US" sz="1800" dirty="0">
                <a:solidFill>
                  <a:srgbClr val="FF0000"/>
                </a:solidFill>
              </a:rPr>
              <a:t> (</a:t>
            </a:r>
            <a:r>
              <a:rPr lang="en-US" sz="1800" dirty="0" err="1">
                <a:solidFill>
                  <a:srgbClr val="FF0000"/>
                </a:solidFill>
              </a:rPr>
              <a:t>C+child</a:t>
            </a:r>
            <a:r>
              <a:rPr lang="en-US" sz="1800" dirty="0">
                <a:solidFill>
                  <a:srgbClr val="FF0000"/>
                </a:solidFill>
              </a:rPr>
              <a:t>) </a:t>
            </a:r>
            <a:r>
              <a:rPr lang="en-US" sz="1800" i="1" dirty="0">
                <a:solidFill>
                  <a:srgbClr val="FF0000"/>
                </a:solidFill>
              </a:rPr>
              <a:t> </a:t>
            </a:r>
          </a:p>
          <a:p>
            <a:pPr marL="495300" indent="-495300" eaLnBrk="1" fontAlgn="auto" hangingPunct="1">
              <a:spcAft>
                <a:spcPts val="0"/>
              </a:spcAft>
              <a:buClrTx/>
              <a:defRPr/>
            </a:pPr>
            <a:r>
              <a:rPr lang="en-US" sz="1800" dirty="0" err="1">
                <a:solidFill>
                  <a:srgbClr val="FF0000"/>
                </a:solidFill>
              </a:rPr>
              <a:t>Ketiga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 err="1">
                <a:solidFill>
                  <a:srgbClr val="FF0000"/>
                </a:solidFill>
              </a:rPr>
              <a:t>sikap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 err="1">
                <a:solidFill>
                  <a:srgbClr val="FF0000"/>
                </a:solidFill>
              </a:rPr>
              <a:t>tersebut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 err="1">
                <a:solidFill>
                  <a:srgbClr val="FF0000"/>
                </a:solidFill>
              </a:rPr>
              <a:t>dimiliki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 err="1">
                <a:solidFill>
                  <a:srgbClr val="FF0000"/>
                </a:solidFill>
              </a:rPr>
              <a:t>setiap</a:t>
            </a:r>
            <a:r>
              <a:rPr lang="en-US" sz="1800" dirty="0">
                <a:solidFill>
                  <a:srgbClr val="FF0000"/>
                </a:solidFill>
              </a:rPr>
              <a:t> orang (</a:t>
            </a:r>
            <a:r>
              <a:rPr lang="en-US" sz="1800" dirty="0" err="1">
                <a:solidFill>
                  <a:srgbClr val="FF0000"/>
                </a:solidFill>
              </a:rPr>
              <a:t>baik</a:t>
            </a:r>
            <a:r>
              <a:rPr lang="en-US" sz="1800" dirty="0">
                <a:solidFill>
                  <a:srgbClr val="FF0000"/>
                </a:solidFill>
              </a:rPr>
              <a:t> ego </a:t>
            </a:r>
            <a:r>
              <a:rPr lang="en-US" sz="1800" dirty="0" err="1">
                <a:solidFill>
                  <a:srgbClr val="FF0000"/>
                </a:solidFill>
              </a:rPr>
              <a:t>sikap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 err="1">
                <a:solidFill>
                  <a:srgbClr val="FF0000"/>
                </a:solidFill>
              </a:rPr>
              <a:t>dewasa</a:t>
            </a:r>
            <a:r>
              <a:rPr lang="en-US" sz="1800" dirty="0">
                <a:solidFill>
                  <a:srgbClr val="FF0000"/>
                </a:solidFill>
              </a:rPr>
              <a:t>, </a:t>
            </a:r>
            <a:r>
              <a:rPr lang="en-US" sz="1800" dirty="0" err="1">
                <a:solidFill>
                  <a:srgbClr val="FF0000"/>
                </a:solidFill>
              </a:rPr>
              <a:t>anak-anak</a:t>
            </a:r>
            <a:r>
              <a:rPr lang="en-US" sz="1800" dirty="0">
                <a:solidFill>
                  <a:srgbClr val="FF0000"/>
                </a:solidFill>
              </a:rPr>
              <a:t>, </a:t>
            </a:r>
            <a:r>
              <a:rPr lang="en-US" sz="1800" dirty="0" err="1">
                <a:solidFill>
                  <a:srgbClr val="FF0000"/>
                </a:solidFill>
              </a:rPr>
              <a:t>maupun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 err="1">
                <a:solidFill>
                  <a:srgbClr val="FF0000"/>
                </a:solidFill>
              </a:rPr>
              <a:t>orangtua</a:t>
            </a:r>
            <a:r>
              <a:rPr lang="en-US" sz="1600" dirty="0">
                <a:solidFill>
                  <a:srgbClr val="FF0000"/>
                </a:solidFill>
              </a:rPr>
              <a:t>).</a:t>
            </a:r>
            <a:endParaRPr lang="en-US" sz="1600" dirty="0">
              <a:solidFill>
                <a:srgbClr val="FF0000"/>
              </a:solidFill>
              <a:latin typeface="+mj-lt"/>
            </a:endParaRPr>
          </a:p>
          <a:p>
            <a:pPr marL="495300" indent="-495300" eaLnBrk="1" fontAlgn="auto" hangingPunct="1">
              <a:spcAft>
                <a:spcPts val="0"/>
              </a:spcAft>
              <a:buClrTx/>
              <a:defRPr/>
            </a:pPr>
            <a:r>
              <a:rPr lang="en-US" sz="1600" dirty="0" err="1">
                <a:solidFill>
                  <a:schemeClr val="tx1"/>
                </a:solidFill>
                <a:latin typeface="+mj-lt"/>
              </a:rPr>
              <a:t>Dalam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+mj-lt"/>
              </a:rPr>
              <a:t>hubungan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 interpersonal </a:t>
            </a:r>
            <a:r>
              <a:rPr lang="en-US" sz="1600" dirty="0" err="1">
                <a:solidFill>
                  <a:schemeClr val="tx1"/>
                </a:solidFill>
                <a:latin typeface="+mj-lt"/>
              </a:rPr>
              <a:t>kita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+mj-lt"/>
              </a:rPr>
              <a:t>menampilkan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+mj-lt"/>
              </a:rPr>
              <a:t>salah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+mj-lt"/>
              </a:rPr>
              <a:t>satu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  status ego </a:t>
            </a:r>
            <a:r>
              <a:rPr lang="en-US" sz="1600" dirty="0" err="1">
                <a:solidFill>
                  <a:schemeClr val="tx1"/>
                </a:solidFill>
                <a:latin typeface="+mj-lt"/>
              </a:rPr>
              <a:t>tersebut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 yang </a:t>
            </a:r>
            <a:r>
              <a:rPr lang="en-US" sz="1600" dirty="0" err="1">
                <a:solidFill>
                  <a:schemeClr val="tx1"/>
                </a:solidFill>
                <a:latin typeface="+mj-lt"/>
              </a:rPr>
              <a:t>akan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+mj-lt"/>
              </a:rPr>
              <a:t>direspon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 orang lain </a:t>
            </a:r>
            <a:r>
              <a:rPr lang="en-US" sz="1600" dirty="0" err="1">
                <a:solidFill>
                  <a:schemeClr val="tx1"/>
                </a:solidFill>
                <a:latin typeface="+mj-lt"/>
              </a:rPr>
              <a:t>dengan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+mj-lt"/>
              </a:rPr>
              <a:t>tampilan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+mj-lt"/>
              </a:rPr>
              <a:t>komunikasi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  </a:t>
            </a:r>
            <a:r>
              <a:rPr lang="en-US" sz="1600" dirty="0" err="1">
                <a:solidFill>
                  <a:schemeClr val="tx1"/>
                </a:solidFill>
                <a:latin typeface="+mj-lt"/>
              </a:rPr>
              <a:t>salah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+mj-lt"/>
              </a:rPr>
              <a:t>satu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  status ego  yang lain pula.</a:t>
            </a:r>
          </a:p>
        </p:txBody>
      </p:sp>
      <p:sp>
        <p:nvSpPr>
          <p:cNvPr id="3" name="Rectangle 4"/>
          <p:cNvSpPr txBox="1">
            <a:spLocks/>
          </p:cNvSpPr>
          <p:nvPr/>
        </p:nvSpPr>
        <p:spPr bwMode="auto">
          <a:xfrm>
            <a:off x="1071563" y="571500"/>
            <a:ext cx="7643812" cy="1071563"/>
          </a:xfrm>
          <a:prstGeom prst="rect">
            <a:avLst/>
          </a:prstGeom>
        </p:spPr>
        <p:txBody>
          <a:bodyPr anchor="ctr">
            <a:normAutofit fontScale="90000" lnSpcReduction="20000"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300" dirty="0">
                <a:solidFill>
                  <a:srgbClr val="FFC000"/>
                </a:solidFill>
                <a:cs typeface="Arial" charset="0"/>
              </a:rPr>
              <a:t>3.Teori </a:t>
            </a:r>
            <a:r>
              <a:rPr lang="en-US" sz="4300" dirty="0" err="1">
                <a:solidFill>
                  <a:srgbClr val="FFC000"/>
                </a:solidFill>
                <a:cs typeface="Arial" charset="0"/>
              </a:rPr>
              <a:t>Analisis</a:t>
            </a:r>
            <a:r>
              <a:rPr lang="en-US" sz="4300" dirty="0">
                <a:solidFill>
                  <a:srgbClr val="FFC000"/>
                </a:solidFill>
                <a:cs typeface="Arial" charset="0"/>
              </a:rPr>
              <a:t> </a:t>
            </a:r>
            <a:r>
              <a:rPr lang="en-US" sz="4300" dirty="0" err="1">
                <a:solidFill>
                  <a:srgbClr val="FFC000"/>
                </a:solidFill>
                <a:cs typeface="Arial" charset="0"/>
              </a:rPr>
              <a:t>Transaksional</a:t>
            </a:r>
            <a:r>
              <a:rPr lang="en-US" sz="4300" dirty="0">
                <a:solidFill>
                  <a:srgbClr val="FFC000"/>
                </a:solidFill>
                <a:cs typeface="Arial" charset="0"/>
              </a:rPr>
              <a:t> (</a:t>
            </a:r>
            <a:r>
              <a:rPr lang="en-US" sz="4300" dirty="0" err="1">
                <a:solidFill>
                  <a:srgbClr val="FFC000"/>
                </a:solidFill>
                <a:cs typeface="Arial" charset="0"/>
              </a:rPr>
              <a:t>dari</a:t>
            </a:r>
            <a:r>
              <a:rPr lang="en-US" sz="4300" dirty="0">
                <a:solidFill>
                  <a:srgbClr val="FFC000"/>
                </a:solidFill>
                <a:cs typeface="Arial" charset="0"/>
              </a:rPr>
              <a:t> Eric Berne)</a:t>
            </a:r>
            <a:endParaRPr lang="en-GB" sz="4300" dirty="0">
              <a:solidFill>
                <a:srgbClr val="FFC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4155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800" decel="1000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800" decel="1000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800" decel="1000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800" decel="100000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800" decel="100000" fill="hold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800" decel="100000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800" decel="100000" fill="hold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800" decel="100000" fill="hold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800" decel="100000" fill="hold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a.Sikap</a:t>
            </a:r>
            <a:r>
              <a:rPr lang="en-US" dirty="0"/>
              <a:t> orang </a:t>
            </a:r>
            <a:r>
              <a:rPr lang="en-US" dirty="0" err="1"/>
              <a:t>tua</a:t>
            </a:r>
            <a:r>
              <a:rPr lang="en-US" dirty="0"/>
              <a:t> (parent)</a:t>
            </a:r>
          </a:p>
        </p:txBody>
      </p:sp>
      <p:sp>
        <p:nvSpPr>
          <p:cNvPr id="9219" name="Rectangle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en-US" sz="2800" dirty="0"/>
              <a:t>	</a:t>
            </a:r>
            <a:r>
              <a:rPr lang="en-US" sz="2800" dirty="0"/>
              <a:t> </a:t>
            </a:r>
            <a:r>
              <a:rPr lang="en-US" sz="2800" dirty="0" err="1"/>
              <a:t>Sikap</a:t>
            </a:r>
            <a:r>
              <a:rPr lang="en-US" sz="2800" dirty="0"/>
              <a:t> </a:t>
            </a:r>
            <a:r>
              <a:rPr lang="en-US" sz="2800" dirty="0" err="1"/>
              <a:t>orangtua</a:t>
            </a:r>
            <a:r>
              <a:rPr lang="en-US" sz="2800" dirty="0"/>
              <a:t> yang </a:t>
            </a:r>
            <a:r>
              <a:rPr lang="en-US" sz="2800" dirty="0" err="1"/>
              <a:t>diwakili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perilaku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terihat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terdengar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tindakan</a:t>
            </a:r>
            <a:r>
              <a:rPr lang="en-US" sz="2800" dirty="0"/>
              <a:t> </a:t>
            </a:r>
            <a:r>
              <a:rPr lang="en-US" sz="2800" dirty="0" err="1"/>
              <a:t>maupun</a:t>
            </a:r>
            <a:r>
              <a:rPr lang="en-US" sz="2800" dirty="0"/>
              <a:t> </a:t>
            </a:r>
            <a:r>
              <a:rPr lang="en-US" sz="2800" dirty="0" err="1"/>
              <a:t>tutur</a:t>
            </a:r>
            <a:r>
              <a:rPr lang="en-US" sz="2800" dirty="0"/>
              <a:t> kata </a:t>
            </a:r>
            <a:r>
              <a:rPr lang="en-US" sz="2800" dirty="0" err="1"/>
              <a:t>ataupun</a:t>
            </a:r>
            <a:r>
              <a:rPr lang="en-US" sz="2800" dirty="0"/>
              <a:t> </a:t>
            </a:r>
            <a:r>
              <a:rPr lang="en-US" sz="2800" dirty="0" err="1"/>
              <a:t>ucapan-ucapan­nya</a:t>
            </a:r>
            <a:r>
              <a:rPr lang="en-US" sz="2800" dirty="0"/>
              <a:t>. </a:t>
            </a:r>
            <a:r>
              <a:rPr lang="en-US" sz="2800" dirty="0" err="1"/>
              <a:t>Seperti</a:t>
            </a:r>
            <a:r>
              <a:rPr lang="en-US" sz="2800" dirty="0"/>
              <a:t> </a:t>
            </a:r>
            <a:r>
              <a:rPr lang="en-US" sz="2800" dirty="0" err="1"/>
              <a:t>tindakan</a:t>
            </a:r>
            <a:r>
              <a:rPr lang="en-US" sz="2800" dirty="0"/>
              <a:t> </a:t>
            </a:r>
            <a:r>
              <a:rPr lang="en-US" sz="2800" dirty="0" err="1"/>
              <a:t>menasihati</a:t>
            </a:r>
            <a:r>
              <a:rPr lang="en-US" sz="2800" dirty="0"/>
              <a:t> orang lain, </a:t>
            </a:r>
            <a:r>
              <a:rPr lang="en-US" sz="2800" dirty="0" err="1"/>
              <a:t>memberikan</a:t>
            </a:r>
            <a:r>
              <a:rPr lang="en-US" sz="2800" dirty="0"/>
              <a:t> </a:t>
            </a:r>
            <a:r>
              <a:rPr lang="en-US" sz="2800" dirty="0" err="1"/>
              <a:t>hiburan</a:t>
            </a:r>
            <a:r>
              <a:rPr lang="en-US" sz="2800" dirty="0"/>
              <a:t>, </a:t>
            </a:r>
            <a:r>
              <a:rPr lang="en-US" sz="2800" dirty="0" err="1"/>
              <a:t>menguatkan</a:t>
            </a:r>
            <a:r>
              <a:rPr lang="en-US" sz="2800" dirty="0"/>
              <a:t> </a:t>
            </a:r>
            <a:r>
              <a:rPr lang="en-US" sz="2800" dirty="0" err="1"/>
              <a:t>perasaan</a:t>
            </a:r>
            <a:r>
              <a:rPr lang="en-US" sz="2800" dirty="0"/>
              <a:t>, </a:t>
            </a:r>
            <a:r>
              <a:rPr lang="en-US" sz="2800" dirty="0" err="1"/>
              <a:t>memberikan</a:t>
            </a:r>
            <a:r>
              <a:rPr lang="en-US" sz="2800" dirty="0"/>
              <a:t> </a:t>
            </a:r>
            <a:r>
              <a:rPr lang="en-US" sz="2800" dirty="0" err="1"/>
              <a:t>pertimbangan</a:t>
            </a:r>
            <a:r>
              <a:rPr lang="en-US" sz="2800" dirty="0"/>
              <a:t>, </a:t>
            </a:r>
            <a:r>
              <a:rPr lang="en-US" sz="2800" dirty="0" err="1"/>
              <a:t>membantu</a:t>
            </a:r>
            <a:r>
              <a:rPr lang="en-US" sz="2800" dirty="0"/>
              <a:t>, </a:t>
            </a:r>
            <a:r>
              <a:rPr lang="en-US" sz="2800" dirty="0" err="1"/>
              <a:t>melindungi</a:t>
            </a:r>
            <a:r>
              <a:rPr lang="en-US" sz="2800" dirty="0"/>
              <a:t>, </a:t>
            </a:r>
            <a:r>
              <a:rPr lang="en-US" sz="2800" dirty="0" err="1"/>
              <a:t>mendorong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berbuat</a:t>
            </a:r>
            <a:r>
              <a:rPr lang="en-US" sz="2800" dirty="0"/>
              <a:t> </a:t>
            </a:r>
            <a:r>
              <a:rPr lang="en-US" sz="2800" dirty="0" err="1"/>
              <a:t>baik</a:t>
            </a:r>
            <a:r>
              <a:rPr lang="en-US" sz="2800" dirty="0"/>
              <a:t>.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sikap</a:t>
            </a:r>
            <a:r>
              <a:rPr lang="en-US" sz="2800" dirty="0"/>
              <a:t> yang </a:t>
            </a:r>
            <a:r>
              <a:rPr lang="en-US" sz="2800" i="1" dirty="0"/>
              <a:t>nurturing parent </a:t>
            </a:r>
            <a:r>
              <a:rPr lang="en-US" sz="2800" dirty="0"/>
              <a:t>(NP). </a:t>
            </a:r>
            <a:r>
              <a:rPr lang="en-US" sz="2800" dirty="0" err="1"/>
              <a:t>Sebaliknya</a:t>
            </a:r>
            <a:r>
              <a:rPr lang="en-US" sz="2800" dirty="0"/>
              <a:t> </a:t>
            </a:r>
            <a:r>
              <a:rPr lang="en-US" sz="2800" dirty="0" err="1"/>
              <a:t>ada</a:t>
            </a:r>
            <a:r>
              <a:rPr lang="en-US" sz="2800" dirty="0"/>
              <a:t> pula </a:t>
            </a:r>
            <a:r>
              <a:rPr lang="en-US" sz="2800" dirty="0" err="1"/>
              <a:t>sikap</a:t>
            </a:r>
            <a:r>
              <a:rPr lang="en-US" sz="2800" dirty="0"/>
              <a:t> orang </a:t>
            </a:r>
            <a:r>
              <a:rPr lang="en-US" sz="2800" dirty="0" err="1"/>
              <a:t>tua</a:t>
            </a:r>
            <a:r>
              <a:rPr lang="en-US" sz="2800" dirty="0"/>
              <a:t> yang </a:t>
            </a:r>
            <a:r>
              <a:rPr lang="en-US" sz="2800" dirty="0" err="1"/>
              <a:t>suka</a:t>
            </a:r>
            <a:r>
              <a:rPr lang="en-US" sz="2800" dirty="0"/>
              <a:t> </a:t>
            </a:r>
            <a:r>
              <a:rPr lang="en-US" sz="2800" dirty="0" err="1"/>
              <a:t>menghardik</a:t>
            </a:r>
            <a:r>
              <a:rPr lang="en-US" sz="2800" dirty="0"/>
              <a:t>, </a:t>
            </a:r>
            <a:r>
              <a:rPr lang="en-US" sz="2800" dirty="0" err="1"/>
              <a:t>membentuk</a:t>
            </a:r>
            <a:r>
              <a:rPr lang="en-US" sz="2800" dirty="0"/>
              <a:t>, </a:t>
            </a:r>
            <a:r>
              <a:rPr lang="en-US" sz="2800" dirty="0" err="1"/>
              <a:t>menghukum</a:t>
            </a:r>
            <a:r>
              <a:rPr lang="en-US" sz="2800" dirty="0"/>
              <a:t>,  </a:t>
            </a:r>
            <a:r>
              <a:rPr lang="en-US" sz="2800" dirty="0" err="1"/>
              <a:t>me­larang</a:t>
            </a:r>
            <a:r>
              <a:rPr lang="en-US" sz="2800" dirty="0"/>
              <a:t>, yang </a:t>
            </a:r>
            <a:r>
              <a:rPr lang="en-US" sz="2800" dirty="0" err="1"/>
              <a:t>disebut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sikap</a:t>
            </a:r>
            <a:r>
              <a:rPr lang="en-US" sz="2800" dirty="0"/>
              <a:t>  </a:t>
            </a:r>
            <a:r>
              <a:rPr lang="en-US" sz="2800" i="1" dirty="0"/>
              <a:t>critical parent </a:t>
            </a:r>
            <a:r>
              <a:rPr lang="en-US" sz="2800" dirty="0"/>
              <a:t>(CP).</a:t>
            </a: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006092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b.Sikap</a:t>
            </a:r>
            <a:r>
              <a:rPr lang="en-US" dirty="0"/>
              <a:t> </a:t>
            </a:r>
            <a:r>
              <a:rPr lang="en-US" dirty="0" err="1"/>
              <a:t>dewasa</a:t>
            </a:r>
            <a:r>
              <a:rPr lang="en-US" dirty="0"/>
              <a:t> (adult)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Setiap</a:t>
            </a:r>
            <a:r>
              <a:rPr lang="en-US" dirty="0"/>
              <a:t> orang juga </a:t>
            </a:r>
            <a:r>
              <a:rPr lang="en-US" dirty="0" err="1"/>
              <a:t>menurut</a:t>
            </a:r>
            <a:r>
              <a:rPr lang="en-US" dirty="0"/>
              <a:t> Berne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 orang </a:t>
            </a:r>
            <a:r>
              <a:rPr lang="en-US" dirty="0" err="1"/>
              <a:t>dewasa</a:t>
            </a:r>
            <a:r>
              <a:rPr lang="en-US" dirty="0"/>
              <a:t>. </a:t>
            </a:r>
            <a:r>
              <a:rPr lang="en-US" dirty="0" err="1"/>
              <a:t>Sikap</a:t>
            </a:r>
            <a:r>
              <a:rPr lang="en-US" dirty="0"/>
              <a:t> orang </a:t>
            </a:r>
            <a:r>
              <a:rPr lang="en-US" dirty="0" err="1"/>
              <a:t>dewasa</a:t>
            </a:r>
            <a:r>
              <a:rPr lang="en-US" dirty="0"/>
              <a:t>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pragmatis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rasional</a:t>
            </a:r>
            <a:r>
              <a:rPr lang="en-US" dirty="0"/>
              <a:t>. </a:t>
            </a:r>
            <a:r>
              <a:rPr lang="en-US" dirty="0" err="1"/>
              <a:t>Mengambil</a:t>
            </a:r>
            <a:r>
              <a:rPr lang="en-US" dirty="0"/>
              <a:t> </a:t>
            </a:r>
            <a:r>
              <a:rPr lang="en-US" dirty="0" err="1"/>
              <a:t>kesimpulan</a:t>
            </a:r>
            <a:r>
              <a:rPr lang="en-US" dirty="0"/>
              <a:t>,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fakta-fakta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.</a:t>
            </a:r>
          </a:p>
          <a:p>
            <a:r>
              <a:rPr lang="en-US" dirty="0"/>
              <a:t> </a:t>
            </a:r>
            <a:r>
              <a:rPr lang="en-US" dirty="0" err="1"/>
              <a:t>Suka</a:t>
            </a:r>
            <a:r>
              <a:rPr lang="en-US" dirty="0"/>
              <a:t> </a:t>
            </a:r>
            <a:r>
              <a:rPr lang="en-US" dirty="0" err="1"/>
              <a:t>bertanya</a:t>
            </a:r>
            <a:r>
              <a:rPr lang="en-US" dirty="0"/>
              <a:t>,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fakta-fakta</a:t>
            </a:r>
            <a:r>
              <a:rPr lang="en-US" dirty="0"/>
              <a:t>,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ber­sifat</a:t>
            </a:r>
            <a:r>
              <a:rPr lang="en-US" dirty="0"/>
              <a:t> </a:t>
            </a:r>
            <a:r>
              <a:rPr lang="en-US" dirty="0" err="1"/>
              <a:t>rasional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emosional</a:t>
            </a:r>
            <a:r>
              <a:rPr lang="en-US" dirty="0"/>
              <a:t>,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objektif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sebagainya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57543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c.Sikap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(child)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/>
              <a:t>Sikap</a:t>
            </a:r>
            <a:r>
              <a:rPr lang="en-US" sz="2400" dirty="0"/>
              <a:t> lain yang </a:t>
            </a:r>
            <a:r>
              <a:rPr lang="en-US" sz="2400" dirty="0" err="1"/>
              <a:t>dimiliki</a:t>
            </a:r>
            <a:r>
              <a:rPr lang="en-US" sz="2400" dirty="0"/>
              <a:t> juga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sikap</a:t>
            </a:r>
            <a:r>
              <a:rPr lang="en-US" sz="2400" dirty="0"/>
              <a:t> </a:t>
            </a:r>
            <a:r>
              <a:rPr lang="en-US" sz="2400" dirty="0" err="1"/>
              <a:t>anak-anak</a:t>
            </a:r>
            <a:r>
              <a:rPr lang="en-US" sz="2400" dirty="0"/>
              <a:t>. </a:t>
            </a:r>
            <a:r>
              <a:rPr lang="en-US" sz="2400" dirty="0" err="1"/>
              <a:t>Dibedakan</a:t>
            </a:r>
            <a:r>
              <a:rPr lang="en-US" sz="2400" dirty="0"/>
              <a:t> </a:t>
            </a:r>
            <a:r>
              <a:rPr lang="en-US" sz="2400" dirty="0" err="1"/>
              <a:t>antara</a:t>
            </a:r>
            <a:r>
              <a:rPr lang="en-US" sz="2400" dirty="0">
                <a:solidFill>
                  <a:srgbClr val="FF0000"/>
                </a:solidFill>
              </a:rPr>
              <a:t> </a:t>
            </a:r>
            <a:r>
              <a:rPr lang="en-US" sz="2400" i="1" dirty="0">
                <a:solidFill>
                  <a:srgbClr val="FF0000"/>
                </a:solidFill>
              </a:rPr>
              <a:t>natural child </a:t>
            </a:r>
            <a:r>
              <a:rPr lang="en-US" sz="2400" dirty="0">
                <a:solidFill>
                  <a:srgbClr val="FF0000"/>
                </a:solidFill>
              </a:rPr>
              <a:t>(NC</a:t>
            </a:r>
            <a:r>
              <a:rPr lang="en-US" sz="2400" dirty="0"/>
              <a:t>) yang </a:t>
            </a:r>
            <a:r>
              <a:rPr lang="en-US" sz="2400" dirty="0" err="1"/>
              <a:t>ditunjukkan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sikap</a:t>
            </a:r>
            <a:r>
              <a:rPr lang="en-US" sz="2400" dirty="0"/>
              <a:t> </a:t>
            </a:r>
            <a:r>
              <a:rPr lang="en-US" sz="2400" dirty="0" err="1"/>
              <a:t>ingin</a:t>
            </a:r>
            <a:r>
              <a:rPr lang="en-US" sz="2400" dirty="0"/>
              <a:t> </a:t>
            </a:r>
            <a:r>
              <a:rPr lang="en-US" sz="2400" dirty="0" err="1"/>
              <a:t>tahu</a:t>
            </a:r>
            <a:r>
              <a:rPr lang="en-US" sz="2400" dirty="0"/>
              <a:t>, </a:t>
            </a:r>
            <a:r>
              <a:rPr lang="en-US" sz="2400" dirty="0" err="1"/>
              <a:t>berkhayal</a:t>
            </a:r>
            <a:r>
              <a:rPr lang="en-US" sz="2400" dirty="0"/>
              <a:t>, </a:t>
            </a:r>
            <a:r>
              <a:rPr lang="en-US" sz="2400" dirty="0" err="1"/>
              <a:t>kreatif</a:t>
            </a:r>
            <a:r>
              <a:rPr lang="en-US" sz="2400" dirty="0"/>
              <a:t>, </a:t>
            </a:r>
            <a:r>
              <a:rPr lang="en-US" sz="2400" dirty="0" err="1"/>
              <a:t>menunjukkan</a:t>
            </a:r>
            <a:r>
              <a:rPr lang="en-US" sz="2400" dirty="0"/>
              <a:t> </a:t>
            </a:r>
            <a:r>
              <a:rPr lang="en-US" sz="2400" dirty="0" err="1"/>
              <a:t>perlawanan</a:t>
            </a:r>
            <a:r>
              <a:rPr lang="en-US" sz="2400" dirty="0"/>
              <a:t>. </a:t>
            </a:r>
            <a:r>
              <a:rPr lang="en-US" sz="2400" dirty="0" err="1"/>
              <a:t>Sebaliknya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juga yang </a:t>
            </a:r>
            <a:r>
              <a:rPr lang="en-US" sz="2400" dirty="0" err="1"/>
              <a:t>ber­sifat</a:t>
            </a:r>
            <a:r>
              <a:rPr lang="en-US" sz="2400" dirty="0">
                <a:solidFill>
                  <a:srgbClr val="FF0000"/>
                </a:solidFill>
              </a:rPr>
              <a:t> </a:t>
            </a:r>
            <a:r>
              <a:rPr lang="en-US" sz="2400" i="1" dirty="0">
                <a:solidFill>
                  <a:srgbClr val="FF0000"/>
                </a:solidFill>
              </a:rPr>
              <a:t>adapted child </a:t>
            </a:r>
            <a:r>
              <a:rPr lang="en-US" sz="2400" dirty="0">
                <a:solidFill>
                  <a:srgbClr val="FF0000"/>
                </a:solidFill>
              </a:rPr>
              <a:t>(AC</a:t>
            </a:r>
            <a:r>
              <a:rPr lang="en-US" sz="2400" dirty="0"/>
              <a:t>)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mengeluh</a:t>
            </a:r>
            <a:r>
              <a:rPr lang="en-US" sz="2400" dirty="0"/>
              <a:t>, </a:t>
            </a:r>
            <a:r>
              <a:rPr lang="en-US" sz="2400" dirty="0" err="1"/>
              <a:t>ngambek</a:t>
            </a:r>
            <a:r>
              <a:rPr lang="en-US" sz="2400" dirty="0"/>
              <a:t>, </a:t>
            </a:r>
            <a:r>
              <a:rPr lang="en-US" sz="2400" dirty="0" err="1"/>
              <a:t>suka</a:t>
            </a:r>
            <a:r>
              <a:rPr lang="en-US" sz="2400" dirty="0"/>
              <a:t> </a:t>
            </a:r>
            <a:r>
              <a:rPr lang="en-US" sz="2400" dirty="0" err="1"/>
              <a:t>pamer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bermanja</a:t>
            </a:r>
            <a:r>
              <a:rPr lang="en-US" sz="2400" dirty="0"/>
              <a:t> </a:t>
            </a:r>
            <a:r>
              <a:rPr lang="en-US" sz="2400" dirty="0" err="1"/>
              <a:t>diri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Ketiga</a:t>
            </a:r>
            <a:r>
              <a:rPr lang="en-US" sz="2400" dirty="0"/>
              <a:t> </a:t>
            </a:r>
            <a:r>
              <a:rPr lang="en-US" sz="2400" dirty="0" err="1"/>
              <a:t>sikap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 </a:t>
            </a:r>
            <a:r>
              <a:rPr lang="en-US" sz="2400" dirty="0" err="1"/>
              <a:t>ibarat</a:t>
            </a:r>
            <a:r>
              <a:rPr lang="en-US" sz="2400" dirty="0"/>
              <a:t> </a:t>
            </a:r>
            <a:r>
              <a:rPr lang="en-US" sz="2400" dirty="0" err="1"/>
              <a:t>rekaman</a:t>
            </a:r>
            <a:r>
              <a:rPr lang="en-US" sz="2400" dirty="0"/>
              <a:t> yang </a:t>
            </a:r>
            <a:r>
              <a:rPr lang="en-US" sz="2400" dirty="0" err="1"/>
              <a:t>selalu</a:t>
            </a:r>
            <a:r>
              <a:rPr lang="en-US" sz="2400" dirty="0"/>
              <a:t> </a:t>
            </a:r>
            <a:r>
              <a:rPr lang="en-US" sz="2400" dirty="0" err="1"/>
              <a:t>diputar-putar</a:t>
            </a:r>
            <a:r>
              <a:rPr lang="en-US" sz="2400" dirty="0"/>
              <a:t> </a:t>
            </a:r>
            <a:r>
              <a:rPr lang="en-US" sz="2400" dirty="0" err="1"/>
              <a:t>bagai</a:t>
            </a:r>
            <a:r>
              <a:rPr lang="en-US" sz="2400" dirty="0"/>
              <a:t> </a:t>
            </a:r>
            <a:r>
              <a:rPr lang="en-US" sz="2400" dirty="0" err="1"/>
              <a:t>piringan</a:t>
            </a:r>
            <a:r>
              <a:rPr lang="en-US" sz="2400" dirty="0"/>
              <a:t> </a:t>
            </a:r>
            <a:r>
              <a:rPr lang="en-US" sz="2400" dirty="0" err="1"/>
              <a:t>hitam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terus</a:t>
            </a:r>
            <a:r>
              <a:rPr lang="en-US" sz="2400" dirty="0"/>
              <a:t>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cara</a:t>
            </a:r>
            <a:r>
              <a:rPr lang="en-US" sz="2400" dirty="0"/>
              <a:t> </a:t>
            </a:r>
            <a:r>
              <a:rPr lang="en-US" sz="2400" dirty="0" err="1"/>
              <a:t>berkomunikasi</a:t>
            </a:r>
            <a:r>
              <a:rPr lang="en-US" sz="2400" dirty="0"/>
              <a:t> </a:t>
            </a:r>
            <a:r>
              <a:rPr lang="en-US" sz="2400" dirty="0" err="1"/>
              <a:t>yg</a:t>
            </a:r>
            <a:r>
              <a:rPr lang="en-US" sz="2400" dirty="0"/>
              <a:t> </a:t>
            </a:r>
            <a:r>
              <a:rPr lang="en-US" sz="2400" dirty="0" err="1"/>
              <a:t>berulang-ulang</a:t>
            </a:r>
            <a:r>
              <a:rPr lang="en-US" sz="2400" dirty="0"/>
              <a:t> di </a:t>
            </a:r>
            <a:r>
              <a:rPr lang="en-US" sz="2400" dirty="0" err="1"/>
              <a:t>saat</a:t>
            </a:r>
            <a:r>
              <a:rPr lang="en-US" sz="2400" dirty="0"/>
              <a:t> </a:t>
            </a:r>
            <a:r>
              <a:rPr lang="en-US" sz="2400" dirty="0" err="1"/>
              <a:t>di­kehendaki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dimungkinkan</a:t>
            </a:r>
            <a:r>
              <a:rPr lang="en-US" sz="2400" dirty="0"/>
              <a:t>. </a:t>
            </a:r>
            <a:r>
              <a:rPr lang="en-US" sz="2400" dirty="0" err="1"/>
              <a:t>Karenanya</a:t>
            </a:r>
            <a:r>
              <a:rPr lang="en-US" sz="2400" dirty="0"/>
              <a:t>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sering</a:t>
            </a:r>
            <a:r>
              <a:rPr lang="en-US" sz="2400" dirty="0"/>
              <a:t> </a:t>
            </a:r>
            <a:r>
              <a:rPr lang="en-US" sz="2400" dirty="0" err="1"/>
              <a:t>anda</a:t>
            </a:r>
            <a:r>
              <a:rPr lang="en-US" sz="2400" dirty="0"/>
              <a:t> </a:t>
            </a:r>
            <a:r>
              <a:rPr lang="en-US" sz="2400" dirty="0" err="1"/>
              <a:t>ber­kata</a:t>
            </a:r>
            <a:r>
              <a:rPr lang="en-US" sz="2400" dirty="0"/>
              <a:t> : </a:t>
            </a:r>
            <a:r>
              <a:rPr lang="en-US" sz="2400" dirty="0" err="1"/>
              <a:t>si</a:t>
            </a:r>
            <a:r>
              <a:rPr lang="en-US" sz="2400" dirty="0"/>
              <a:t> </a:t>
            </a:r>
            <a:r>
              <a:rPr lang="en-US" sz="2400" dirty="0" err="1"/>
              <a:t>Pulan</a:t>
            </a:r>
            <a:r>
              <a:rPr lang="en-US" sz="2400" dirty="0"/>
              <a:t> </a:t>
            </a:r>
            <a:r>
              <a:rPr lang="en-US" sz="2400" dirty="0" err="1"/>
              <a:t>sangat</a:t>
            </a:r>
            <a:r>
              <a:rPr lang="en-US" sz="2400" dirty="0"/>
              <a:t> </a:t>
            </a:r>
            <a:r>
              <a:rPr lang="en-US" sz="2400" dirty="0" err="1"/>
              <a:t>dewasa</a:t>
            </a:r>
            <a:r>
              <a:rPr lang="en-US" sz="2400" dirty="0"/>
              <a:t>; </a:t>
            </a:r>
            <a:r>
              <a:rPr lang="en-US" sz="2400" dirty="0" err="1"/>
              <a:t>si</a:t>
            </a:r>
            <a:r>
              <a:rPr lang="en-US" sz="2400" dirty="0"/>
              <a:t> </a:t>
            </a:r>
            <a:r>
              <a:rPr lang="en-US" sz="2400" dirty="0" err="1"/>
              <a:t>Cici</a:t>
            </a:r>
            <a:r>
              <a:rPr lang="en-US" sz="2400" dirty="0"/>
              <a:t> </a:t>
            </a:r>
            <a:r>
              <a:rPr lang="en-US" sz="2400" dirty="0" err="1"/>
              <a:t>kekanak-kanakan</a:t>
            </a:r>
            <a:r>
              <a:rPr lang="en-US" sz="2400" dirty="0"/>
              <a:t>;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si</a:t>
            </a:r>
            <a:r>
              <a:rPr lang="en-US" sz="2400" dirty="0"/>
              <a:t> </a:t>
            </a:r>
            <a:r>
              <a:rPr lang="en-US" sz="2400" dirty="0" err="1"/>
              <a:t>Ucok</a:t>
            </a:r>
            <a:r>
              <a:rPr lang="en-US" sz="2400" dirty="0"/>
              <a:t> </a:t>
            </a:r>
            <a:r>
              <a:rPr lang="en-US" sz="2400" dirty="0" err="1"/>
              <a:t>sok</a:t>
            </a:r>
            <a:r>
              <a:rPr lang="en-US" sz="2400" dirty="0"/>
              <a:t> </a:t>
            </a:r>
            <a:r>
              <a:rPr lang="en-US" sz="2400" dirty="0" err="1"/>
              <a:t>tua</a:t>
            </a:r>
            <a:r>
              <a:rPr lang="en-US" sz="2400" dirty="0"/>
              <a:t>, </a:t>
            </a:r>
            <a:r>
              <a:rPr lang="en-US" sz="2400" dirty="0" err="1"/>
              <a:t>mengajari</a:t>
            </a:r>
            <a:r>
              <a:rPr lang="en-US" sz="2400" dirty="0"/>
              <a:t>/</a:t>
            </a:r>
            <a:r>
              <a:rPr lang="en-US" sz="2400" dirty="0" err="1"/>
              <a:t>menggurui</a:t>
            </a:r>
            <a:r>
              <a:rPr lang="en-US" sz="2400" dirty="0"/>
              <a:t>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308443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  </a:t>
            </a:r>
            <a:r>
              <a:rPr lang="en-US" sz="2400" dirty="0" err="1">
                <a:solidFill>
                  <a:srgbClr val="FFC000"/>
                </a:solidFill>
              </a:rPr>
              <a:t>Bagaimana</a:t>
            </a:r>
            <a:r>
              <a:rPr lang="en-US" sz="2400" dirty="0">
                <a:solidFill>
                  <a:srgbClr val="FFC000"/>
                </a:solidFill>
              </a:rPr>
              <a:t> </a:t>
            </a:r>
            <a:r>
              <a:rPr lang="en-US" sz="2400" dirty="0" err="1">
                <a:solidFill>
                  <a:srgbClr val="FFC000"/>
                </a:solidFill>
              </a:rPr>
              <a:t>cara</a:t>
            </a:r>
            <a:r>
              <a:rPr lang="en-US" sz="2400" dirty="0">
                <a:solidFill>
                  <a:srgbClr val="FFC000"/>
                </a:solidFill>
              </a:rPr>
              <a:t> </a:t>
            </a:r>
            <a:r>
              <a:rPr lang="en-US" sz="2400" dirty="0" err="1">
                <a:solidFill>
                  <a:srgbClr val="FFC000"/>
                </a:solidFill>
              </a:rPr>
              <a:t>mengetahui</a:t>
            </a:r>
            <a:r>
              <a:rPr lang="en-US" sz="2400" dirty="0">
                <a:solidFill>
                  <a:srgbClr val="FFC000"/>
                </a:solidFill>
              </a:rPr>
              <a:t> </a:t>
            </a:r>
            <a:r>
              <a:rPr lang="en-US" sz="2400" dirty="0" err="1">
                <a:solidFill>
                  <a:srgbClr val="FFC000"/>
                </a:solidFill>
              </a:rPr>
              <a:t>sikap</a:t>
            </a:r>
            <a:r>
              <a:rPr lang="en-US" sz="2400" dirty="0">
                <a:solidFill>
                  <a:srgbClr val="FFC000"/>
                </a:solidFill>
              </a:rPr>
              <a:t> ego yang </a:t>
            </a:r>
            <a:r>
              <a:rPr lang="en-US" sz="2400" dirty="0" err="1">
                <a:solidFill>
                  <a:srgbClr val="FFC000"/>
                </a:solidFill>
              </a:rPr>
              <a:t>dimiliki</a:t>
            </a:r>
            <a:r>
              <a:rPr lang="en-US" sz="2400" dirty="0">
                <a:solidFill>
                  <a:srgbClr val="FFC000"/>
                </a:solidFill>
              </a:rPr>
              <a:t> </a:t>
            </a:r>
            <a:r>
              <a:rPr lang="en-US" sz="2400" dirty="0" err="1">
                <a:solidFill>
                  <a:srgbClr val="FFC000"/>
                </a:solidFill>
              </a:rPr>
              <a:t>setiap</a:t>
            </a:r>
            <a:r>
              <a:rPr lang="en-US" sz="2400" dirty="0">
                <a:solidFill>
                  <a:srgbClr val="FFC000"/>
                </a:solidFill>
              </a:rPr>
              <a:t> orang? Berne </a:t>
            </a:r>
            <a:r>
              <a:rPr lang="en-US" sz="2400" dirty="0" err="1">
                <a:solidFill>
                  <a:srgbClr val="FFC000"/>
                </a:solidFill>
              </a:rPr>
              <a:t>mengajukan</a:t>
            </a:r>
            <a:r>
              <a:rPr lang="en-US" sz="2400" dirty="0">
                <a:solidFill>
                  <a:srgbClr val="FFC000"/>
                </a:solidFill>
              </a:rPr>
              <a:t> </a:t>
            </a:r>
            <a:r>
              <a:rPr lang="en-US" sz="2400" dirty="0" err="1">
                <a:solidFill>
                  <a:srgbClr val="FFC000"/>
                </a:solidFill>
              </a:rPr>
              <a:t>empat</a:t>
            </a:r>
            <a:r>
              <a:rPr lang="en-US" sz="2400" dirty="0">
                <a:solidFill>
                  <a:srgbClr val="FFC000"/>
                </a:solidFill>
              </a:rPr>
              <a:t> </a:t>
            </a:r>
            <a:r>
              <a:rPr lang="en-US" sz="2400" dirty="0" err="1">
                <a:solidFill>
                  <a:srgbClr val="FFC000"/>
                </a:solidFill>
              </a:rPr>
              <a:t>cara</a:t>
            </a:r>
            <a:r>
              <a:rPr lang="en-US" sz="2400" dirty="0">
                <a:solidFill>
                  <a:srgbClr val="FFC000"/>
                </a:solidFill>
              </a:rPr>
              <a:t>, </a:t>
            </a:r>
            <a:r>
              <a:rPr lang="en-US" sz="2400" dirty="0" err="1">
                <a:solidFill>
                  <a:srgbClr val="FFC000"/>
                </a:solidFill>
              </a:rPr>
              <a:t>yaitu</a:t>
            </a:r>
            <a:r>
              <a:rPr lang="en-US" sz="2400" dirty="0"/>
              <a:t>:</a:t>
            </a:r>
          </a:p>
          <a:p>
            <a:r>
              <a:rPr lang="en-US" sz="2400" dirty="0"/>
              <a:t>1.      </a:t>
            </a:r>
            <a:r>
              <a:rPr lang="en-US" sz="2400" dirty="0" err="1"/>
              <a:t>Melihat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nonverbal </a:t>
            </a:r>
            <a:r>
              <a:rPr lang="en-US" sz="2400" dirty="0" err="1"/>
              <a:t>maupun</a:t>
            </a:r>
            <a:r>
              <a:rPr lang="en-US" sz="2400" dirty="0"/>
              <a:t> verbal yang </a:t>
            </a:r>
            <a:r>
              <a:rPr lang="en-US" sz="2400" dirty="0" err="1"/>
              <a:t>digunakannya</a:t>
            </a:r>
            <a:r>
              <a:rPr lang="en-US" sz="2400" dirty="0"/>
              <a:t>. </a:t>
            </a:r>
            <a:r>
              <a:rPr lang="en-US" sz="2400" dirty="0" err="1"/>
              <a:t>Pesan</a:t>
            </a:r>
            <a:r>
              <a:rPr lang="en-US" sz="2400" dirty="0"/>
              <a:t> non­verbal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umumnya</a:t>
            </a:r>
            <a:r>
              <a:rPr lang="en-US" sz="2400" dirty="0"/>
              <a:t> </a:t>
            </a:r>
            <a:r>
              <a:rPr lang="en-US" sz="2400" dirty="0" err="1"/>
              <a:t>sama</a:t>
            </a:r>
            <a:r>
              <a:rPr lang="en-US" sz="2400" dirty="0"/>
              <a:t> </a:t>
            </a:r>
            <a:r>
              <a:rPr lang="en-US" sz="2400" dirty="0" err="1"/>
              <a:t>namun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bermakna</a:t>
            </a:r>
            <a:r>
              <a:rPr lang="en-US" sz="2400" dirty="0"/>
              <a:t> lain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orang </a:t>
            </a:r>
            <a:r>
              <a:rPr lang="en-US" sz="2400" dirty="0" err="1"/>
              <a:t>sesuai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budaya</a:t>
            </a:r>
            <a:r>
              <a:rPr lang="en-US" sz="2400" dirty="0"/>
              <a:t> yang </a:t>
            </a:r>
            <a:r>
              <a:rPr lang="en-US" sz="2400" dirty="0" err="1"/>
              <a:t>melingkupinya</a:t>
            </a:r>
            <a:r>
              <a:rPr lang="en-US" sz="2400" dirty="0"/>
              <a:t>. </a:t>
            </a:r>
            <a:r>
              <a:rPr lang="en-US" sz="2400" dirty="0" err="1"/>
              <a:t>Pesan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verbal yang </a:t>
            </a:r>
            <a:r>
              <a:rPr lang="en-US" sz="2400" dirty="0" err="1"/>
              <a:t>dikomunikasikannya</a:t>
            </a:r>
            <a:r>
              <a:rPr lang="en-US" sz="2400" dirty="0"/>
              <a:t> juga </a:t>
            </a:r>
            <a:r>
              <a:rPr lang="en-US" sz="2400" dirty="0" err="1"/>
              <a:t>bisa</a:t>
            </a:r>
            <a:r>
              <a:rPr lang="en-US" sz="2400" dirty="0"/>
              <a:t> </a:t>
            </a:r>
            <a:r>
              <a:rPr lang="en-US" sz="2400" dirty="0" err="1"/>
              <a:t>mengindikasikan</a:t>
            </a:r>
            <a:r>
              <a:rPr lang="en-US" sz="2400" dirty="0"/>
              <a:t> </a:t>
            </a:r>
            <a:r>
              <a:rPr lang="en-US" sz="2400" dirty="0" err="1"/>
              <a:t>apakah</a:t>
            </a:r>
            <a:r>
              <a:rPr lang="en-US" sz="2400" dirty="0"/>
              <a:t> </a:t>
            </a:r>
            <a:r>
              <a:rPr lang="en-US" sz="2400" dirty="0" err="1"/>
              <a:t>dia</a:t>
            </a:r>
            <a:r>
              <a:rPr lang="en-US" sz="2400" dirty="0"/>
              <a:t> </a:t>
            </a:r>
            <a:r>
              <a:rPr lang="en-US" sz="2400" dirty="0" err="1"/>
              <a:t>termasuk</a:t>
            </a:r>
            <a:r>
              <a:rPr lang="en-US" sz="2400" dirty="0"/>
              <a:t> </a:t>
            </a:r>
            <a:r>
              <a:rPr lang="en-US" sz="2400" dirty="0" err="1"/>
              <a:t>tipe</a:t>
            </a:r>
            <a:r>
              <a:rPr lang="en-US" sz="2400" dirty="0"/>
              <a:t> parent, adult </a:t>
            </a:r>
            <a:r>
              <a:rPr lang="en-US" sz="2400" dirty="0" err="1"/>
              <a:t>ataupun</a:t>
            </a:r>
            <a:r>
              <a:rPr lang="en-US" sz="2400" dirty="0"/>
              <a:t> child.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85868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2.     </a:t>
            </a:r>
            <a:r>
              <a:rPr lang="en-US" sz="2800" dirty="0"/>
              <a:t> </a:t>
            </a:r>
            <a:r>
              <a:rPr lang="en-US" sz="2800" dirty="0" err="1"/>
              <a:t>Mengamati</a:t>
            </a:r>
            <a:r>
              <a:rPr lang="en-US" sz="2800" dirty="0"/>
              <a:t> </a:t>
            </a:r>
            <a:r>
              <a:rPr lang="en-US" sz="2800" dirty="0" err="1"/>
              <a:t>bagaimana</a:t>
            </a:r>
            <a:r>
              <a:rPr lang="en-US" sz="2800" dirty="0"/>
              <a:t> </a:t>
            </a:r>
            <a:r>
              <a:rPr lang="en-US" sz="2800" dirty="0" err="1"/>
              <a:t>sikap</a:t>
            </a:r>
            <a:r>
              <a:rPr lang="en-US" sz="2800" dirty="0"/>
              <a:t> </a:t>
            </a:r>
            <a:r>
              <a:rPr lang="en-US" sz="2800" dirty="0" err="1"/>
              <a:t>seseorang</a:t>
            </a:r>
            <a:r>
              <a:rPr lang="en-US" sz="2800" dirty="0"/>
              <a:t> </a:t>
            </a:r>
            <a:r>
              <a:rPr lang="en-US" sz="2800" dirty="0" err="1"/>
              <a:t>ketika</a:t>
            </a:r>
            <a:r>
              <a:rPr lang="en-US" sz="2800" dirty="0"/>
              <a:t> </a:t>
            </a:r>
            <a:r>
              <a:rPr lang="en-US" sz="2800" dirty="0" err="1"/>
              <a:t>bergaul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orang lain. </a:t>
            </a:r>
            <a:r>
              <a:rPr lang="en-US" sz="2800" dirty="0" err="1"/>
              <a:t>Dominasi</a:t>
            </a:r>
            <a:r>
              <a:rPr lang="en-US" sz="2800" dirty="0"/>
              <a:t> </a:t>
            </a:r>
            <a:r>
              <a:rPr lang="en-US" sz="2800" dirty="0" err="1"/>
              <a:t>satu</a:t>
            </a:r>
            <a:r>
              <a:rPr lang="en-US" sz="2800" dirty="0"/>
              <a:t> </a:t>
            </a:r>
            <a:r>
              <a:rPr lang="en-US" sz="2800" dirty="0" err="1"/>
              <a:t>sikap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dilihat</a:t>
            </a:r>
            <a:r>
              <a:rPr lang="en-US" sz="2800" dirty="0"/>
              <a:t> </a:t>
            </a:r>
            <a:r>
              <a:rPr lang="en-US" sz="2800" dirty="0" err="1"/>
              <a:t>kalau</a:t>
            </a:r>
            <a:r>
              <a:rPr lang="en-US" sz="2800" dirty="0"/>
              <a:t> </a:t>
            </a:r>
            <a:r>
              <a:rPr lang="en-US" sz="2800" dirty="0" err="1"/>
              <a:t>Pulan</a:t>
            </a:r>
            <a:r>
              <a:rPr lang="en-US" sz="2800" dirty="0"/>
              <a:t> </a:t>
            </a:r>
            <a:r>
              <a:rPr lang="en-US" sz="2800" dirty="0" err="1"/>
              <a:t>sangat</a:t>
            </a:r>
            <a:r>
              <a:rPr lang="en-US" sz="2800" dirty="0"/>
              <a:t> </a:t>
            </a:r>
            <a:r>
              <a:rPr lang="en-US" sz="2800" dirty="0" err="1"/>
              <a:t>sering</a:t>
            </a:r>
            <a:r>
              <a:rPr lang="en-US" sz="2800" dirty="0"/>
              <a:t> </a:t>
            </a:r>
            <a:r>
              <a:rPr lang="en-US" sz="2800" dirty="0" err="1"/>
              <a:t>menggurui</a:t>
            </a:r>
            <a:r>
              <a:rPr lang="en-US" sz="2800" dirty="0"/>
              <a:t> orang lain </a:t>
            </a:r>
            <a:r>
              <a:rPr lang="en-US" sz="2800" dirty="0" err="1"/>
              <a:t>maka</a:t>
            </a:r>
            <a:r>
              <a:rPr lang="en-US" sz="2800" dirty="0"/>
              <a:t> </a:t>
            </a:r>
            <a:r>
              <a:rPr lang="en-US" sz="2800" dirty="0" err="1"/>
              <a:t>Pulan</a:t>
            </a:r>
            <a:r>
              <a:rPr lang="en-US" sz="2800" dirty="0"/>
              <a:t> </a:t>
            </a:r>
            <a:r>
              <a:rPr lang="en-US" sz="2800" dirty="0" err="1"/>
              <a:t>sangat</a:t>
            </a:r>
            <a:r>
              <a:rPr lang="en-US" sz="2800" dirty="0"/>
              <a:t> </a:t>
            </a:r>
            <a:r>
              <a:rPr lang="en-US" sz="2800" dirty="0" err="1"/>
              <a:t>dikuasai</a:t>
            </a:r>
            <a:r>
              <a:rPr lang="en-US" sz="2800" dirty="0"/>
              <a:t> </a:t>
            </a:r>
            <a:r>
              <a:rPr lang="en-US" sz="2800" dirty="0" err="1"/>
              <a:t>oleh</a:t>
            </a:r>
            <a:r>
              <a:rPr lang="en-US" sz="2800" dirty="0"/>
              <a:t> Parent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hal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 </a:t>
            </a:r>
            <a:r>
              <a:rPr lang="en-US" sz="2800" i="1" dirty="0"/>
              <a:t>critical parent. </a:t>
            </a:r>
            <a:r>
              <a:rPr lang="en-US" sz="2800" dirty="0"/>
              <a:t>Si </a:t>
            </a:r>
            <a:r>
              <a:rPr lang="en-US" sz="2800" dirty="0" err="1"/>
              <a:t>Cici</a:t>
            </a:r>
            <a:r>
              <a:rPr lang="en-US" sz="2800" dirty="0"/>
              <a:t> </a:t>
            </a:r>
            <a:r>
              <a:rPr lang="en-US" sz="2800" dirty="0" err="1"/>
              <a:t>suka</a:t>
            </a:r>
            <a:r>
              <a:rPr lang="en-US" sz="2800" dirty="0"/>
              <a:t> </a:t>
            </a:r>
            <a:r>
              <a:rPr lang="en-US" sz="2800" dirty="0" err="1"/>
              <a:t>ngambek</a:t>
            </a:r>
            <a:r>
              <a:rPr lang="en-US" sz="2800" dirty="0"/>
              <a:t> </a:t>
            </a:r>
            <a:r>
              <a:rPr lang="en-US" sz="2800" dirty="0" err="1"/>
              <a:t>maka</a:t>
            </a:r>
            <a:r>
              <a:rPr lang="en-US" sz="2800" dirty="0"/>
              <a:t> </a:t>
            </a:r>
            <a:r>
              <a:rPr lang="en-US" sz="2800" dirty="0" err="1"/>
              <a:t>Cici</a:t>
            </a:r>
            <a:r>
              <a:rPr lang="en-US" sz="2800" dirty="0"/>
              <a:t> </a:t>
            </a:r>
            <a:r>
              <a:rPr lang="en-US" sz="2800" dirty="0" err="1"/>
              <a:t>dikuasai</a:t>
            </a:r>
            <a:r>
              <a:rPr lang="en-US" sz="2800" dirty="0"/>
              <a:t> </a:t>
            </a:r>
            <a:r>
              <a:rPr lang="en-US" sz="2800" dirty="0" err="1"/>
              <a:t>oleh</a:t>
            </a:r>
            <a:r>
              <a:rPr lang="en-US" sz="2800" dirty="0"/>
              <a:t> </a:t>
            </a:r>
            <a:r>
              <a:rPr lang="en-US" sz="2800" dirty="0" err="1"/>
              <a:t>sikap</a:t>
            </a:r>
            <a:r>
              <a:rPr lang="en-US" sz="2800" dirty="0"/>
              <a:t> </a:t>
            </a:r>
            <a:r>
              <a:rPr lang="en-US" sz="2800" dirty="0" err="1"/>
              <a:t>anak</a:t>
            </a:r>
            <a:r>
              <a:rPr lang="en-US" sz="2800" dirty="0"/>
              <a:t>. Si </a:t>
            </a:r>
            <a:r>
              <a:rPr lang="en-US" sz="2800" dirty="0" err="1"/>
              <a:t>Ucok</a:t>
            </a:r>
            <a:r>
              <a:rPr lang="en-US" sz="2800" dirty="0"/>
              <a:t> </a:t>
            </a:r>
            <a:r>
              <a:rPr lang="en-US" sz="2800" dirty="0" err="1"/>
              <a:t>suka</a:t>
            </a:r>
            <a:r>
              <a:rPr lang="en-US" sz="2800" dirty="0"/>
              <a:t> </a:t>
            </a:r>
            <a:r>
              <a:rPr lang="en-US" sz="2800" dirty="0" err="1"/>
              <a:t>bertanya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mencari</a:t>
            </a:r>
            <a:r>
              <a:rPr lang="en-US" sz="2800" dirty="0"/>
              <a:t> </a:t>
            </a:r>
            <a:r>
              <a:rPr lang="en-US" sz="2800" dirty="0" err="1"/>
              <a:t>fakta-fakta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latar</a:t>
            </a:r>
            <a:r>
              <a:rPr lang="en-US" sz="2800" dirty="0"/>
              <a:t> </a:t>
            </a:r>
            <a:r>
              <a:rPr lang="en-US" sz="2800" dirty="0" err="1"/>
              <a:t>belakang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kejadian</a:t>
            </a:r>
            <a:r>
              <a:rPr lang="en-US" sz="2800" dirty="0"/>
              <a:t> </a:t>
            </a:r>
            <a:r>
              <a:rPr lang="en-US" sz="2800" dirty="0" err="1"/>
              <a:t>maka</a:t>
            </a:r>
            <a:r>
              <a:rPr lang="en-US" sz="2800" dirty="0"/>
              <a:t> </a:t>
            </a:r>
            <a:r>
              <a:rPr lang="en-US" sz="2800" dirty="0" err="1"/>
              <a:t>ia</a:t>
            </a:r>
            <a:r>
              <a:rPr lang="en-US" sz="2800" dirty="0"/>
              <a:t> </a:t>
            </a:r>
            <a:r>
              <a:rPr lang="en-US" sz="2800" dirty="0" err="1"/>
              <a:t>dikuasai</a:t>
            </a:r>
            <a:r>
              <a:rPr lang="en-US" sz="2800" dirty="0"/>
              <a:t> </a:t>
            </a:r>
            <a:r>
              <a:rPr lang="en-US" sz="2800" dirty="0" err="1"/>
              <a:t>olehh</a:t>
            </a:r>
            <a:r>
              <a:rPr lang="en-US" sz="2800" dirty="0"/>
              <a:t> </a:t>
            </a:r>
            <a:r>
              <a:rPr lang="en-US" sz="2800" dirty="0" err="1"/>
              <a:t>sikap</a:t>
            </a:r>
            <a:r>
              <a:rPr lang="en-US" sz="2800" dirty="0"/>
              <a:t> </a:t>
            </a:r>
            <a:r>
              <a:rPr lang="en-US" sz="2800" dirty="0" err="1"/>
              <a:t>dewasa</a:t>
            </a:r>
            <a:r>
              <a:rPr lang="en-US" sz="2800" dirty="0"/>
              <a:t> (adult)</a:t>
            </a:r>
          </a:p>
        </p:txBody>
      </p:sp>
    </p:spTree>
    <p:extLst>
      <p:ext uri="{BB962C8B-B14F-4D97-AF65-F5344CB8AC3E}">
        <p14:creationId xmlns:p14="http://schemas.microsoft.com/office/powerpoint/2010/main" val="186323057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3.      </a:t>
            </a:r>
            <a:r>
              <a:rPr lang="en-US" sz="2400" dirty="0" err="1"/>
              <a:t>Mengingat</a:t>
            </a:r>
            <a:r>
              <a:rPr lang="en-US" sz="2400" dirty="0"/>
              <a:t> </a:t>
            </a:r>
            <a:r>
              <a:rPr lang="en-US" sz="2400" dirty="0" err="1"/>
              <a:t>kembali</a:t>
            </a:r>
            <a:r>
              <a:rPr lang="en-US" sz="2400" dirty="0"/>
              <a:t> </a:t>
            </a:r>
            <a:r>
              <a:rPr lang="en-US" sz="2400" dirty="0" err="1"/>
              <a:t>keadaan</a:t>
            </a:r>
            <a:r>
              <a:rPr lang="en-US" sz="2400" dirty="0"/>
              <a:t> </a:t>
            </a:r>
            <a:r>
              <a:rPr lang="en-US" sz="2400" dirty="0" err="1"/>
              <a:t>dirinya</a:t>
            </a:r>
            <a:r>
              <a:rPr lang="en-US" sz="2400" dirty="0"/>
              <a:t> </a:t>
            </a:r>
            <a:r>
              <a:rPr lang="en-US" sz="2400" dirty="0" err="1"/>
              <a:t>sewaktu</a:t>
            </a:r>
            <a:r>
              <a:rPr lang="en-US" sz="2400" dirty="0"/>
              <a:t> </a:t>
            </a:r>
            <a:r>
              <a:rPr lang="en-US" sz="2400" dirty="0" err="1"/>
              <a:t>masih</a:t>
            </a:r>
            <a:r>
              <a:rPr lang="en-US" sz="2400" dirty="0"/>
              <a:t> </a:t>
            </a:r>
            <a:r>
              <a:rPr lang="en-US" sz="2400" dirty="0" err="1"/>
              <a:t>kecil</a:t>
            </a:r>
            <a:r>
              <a:rPr lang="en-US" sz="2400" dirty="0"/>
              <a:t>;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demikian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terlihat</a:t>
            </a:r>
            <a:r>
              <a:rPr lang="en-US" sz="2400" dirty="0"/>
              <a:t> </a:t>
            </a:r>
            <a:r>
              <a:rPr lang="en-US" sz="2400" dirty="0" err="1"/>
              <a:t>misalnya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ungkapan</a:t>
            </a:r>
            <a:r>
              <a:rPr lang="en-US" sz="2400" dirty="0"/>
              <a:t> : </a:t>
            </a:r>
            <a:r>
              <a:rPr lang="en-US" sz="2400" dirty="0" err="1"/>
              <a:t>buah</a:t>
            </a:r>
            <a:r>
              <a:rPr lang="en-US" sz="2400" dirty="0"/>
              <a:t> </a:t>
            </a:r>
            <a:r>
              <a:rPr lang="en-US" sz="2400" dirty="0" err="1"/>
              <a:t>jatuh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jauh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pohonnya</a:t>
            </a:r>
            <a:r>
              <a:rPr lang="en-US" sz="2400" dirty="0"/>
              <a:t>. Cara </a:t>
            </a:r>
            <a:r>
              <a:rPr lang="en-US" sz="2400" dirty="0" err="1"/>
              <a:t>berbicara</a:t>
            </a:r>
            <a:r>
              <a:rPr lang="en-US" sz="2400" dirty="0"/>
              <a:t>, </a:t>
            </a:r>
            <a:r>
              <a:rPr lang="en-US" sz="2400" dirty="0" err="1"/>
              <a:t>gerak-gerik</a:t>
            </a:r>
            <a:r>
              <a:rPr lang="en-US" sz="2400" dirty="0"/>
              <a:t> nonverbal </a:t>
            </a:r>
            <a:r>
              <a:rPr lang="en-US" sz="2400" dirty="0" err="1"/>
              <a:t>mengikuti</a:t>
            </a:r>
            <a:r>
              <a:rPr lang="en-US" sz="2400" dirty="0"/>
              <a:t> </a:t>
            </a:r>
            <a:r>
              <a:rPr lang="en-US" sz="2400" dirty="0" err="1"/>
              <a:t>cara</a:t>
            </a:r>
            <a:r>
              <a:rPr lang="en-US" sz="2400" dirty="0"/>
              <a:t> yang </a:t>
            </a:r>
            <a:r>
              <a:rPr lang="en-US" sz="2400" dirty="0" err="1"/>
              <a:t>dilakukan</a:t>
            </a:r>
            <a:r>
              <a:rPr lang="en-US" sz="2400" dirty="0"/>
              <a:t> ayah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ibunya</a:t>
            </a:r>
            <a:r>
              <a:rPr lang="en-US" sz="2400" dirty="0"/>
              <a:t> yang </a:t>
            </a:r>
            <a:r>
              <a:rPr lang="en-US" sz="2400" dirty="0" err="1"/>
              <a:t>anda</a:t>
            </a:r>
            <a:r>
              <a:rPr lang="en-US" sz="2400" dirty="0"/>
              <a:t> </a:t>
            </a:r>
            <a:r>
              <a:rPr lang="en-US" sz="2400" dirty="0" err="1"/>
              <a:t>kenaI</a:t>
            </a:r>
            <a:r>
              <a:rPr lang="en-US" sz="2400" dirty="0"/>
              <a:t>.</a:t>
            </a:r>
          </a:p>
          <a:p>
            <a:r>
              <a:rPr lang="en-US" sz="2400" dirty="0"/>
              <a:t>4.      </a:t>
            </a:r>
            <a:r>
              <a:rPr lang="en-US" sz="2400" dirty="0" err="1"/>
              <a:t>Mengecek</a:t>
            </a:r>
            <a:r>
              <a:rPr lang="en-US" sz="2400" dirty="0"/>
              <a:t> </a:t>
            </a:r>
            <a:r>
              <a:rPr lang="en-US" sz="2400" dirty="0" err="1"/>
              <a:t>perasaan</a:t>
            </a:r>
            <a:r>
              <a:rPr lang="en-US" sz="2400" dirty="0"/>
              <a:t> </a:t>
            </a:r>
            <a:r>
              <a:rPr lang="en-US" sz="2400" dirty="0" err="1"/>
              <a:t>diri</a:t>
            </a:r>
            <a:r>
              <a:rPr lang="en-US" sz="2400" dirty="0"/>
              <a:t> </a:t>
            </a:r>
            <a:r>
              <a:rPr lang="en-US" sz="2400" dirty="0" err="1"/>
              <a:t>sendiri</a:t>
            </a:r>
            <a:r>
              <a:rPr lang="en-US" sz="2400" dirty="0"/>
              <a:t>, </a:t>
            </a:r>
            <a:r>
              <a:rPr lang="en-US" sz="2400" dirty="0" err="1"/>
              <a:t>perasaan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orang </a:t>
            </a:r>
            <a:r>
              <a:rPr lang="en-US" sz="2400" dirty="0" err="1"/>
              <a:t>muncul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konteks</a:t>
            </a:r>
            <a:r>
              <a:rPr lang="en-US" sz="2400" dirty="0"/>
              <a:t>, </a:t>
            </a:r>
            <a:r>
              <a:rPr lang="en-US" sz="2400" dirty="0" err="1"/>
              <a:t>tempat</a:t>
            </a:r>
            <a:r>
              <a:rPr lang="en-US" sz="2400" dirty="0"/>
              <a:t> </a:t>
            </a:r>
            <a:r>
              <a:rPr lang="en-US" sz="2400" dirty="0" err="1"/>
              <a:t>tertentu</a:t>
            </a:r>
            <a:r>
              <a:rPr lang="en-US" sz="2400" dirty="0"/>
              <a:t> yang </a:t>
            </a:r>
            <a:r>
              <a:rPr lang="en-US" sz="2400" dirty="0" err="1"/>
              <a:t>sangat</a:t>
            </a:r>
            <a:r>
              <a:rPr lang="en-US" sz="2400" dirty="0"/>
              <a:t> </a:t>
            </a:r>
            <a:r>
              <a:rPr lang="en-US" sz="2400" dirty="0" err="1"/>
              <a:t>mempengaruhi</a:t>
            </a:r>
            <a:r>
              <a:rPr lang="en-US" sz="2400" dirty="0"/>
              <a:t> </a:t>
            </a:r>
            <a:r>
              <a:rPr lang="en-US" sz="2400" dirty="0" err="1"/>
              <a:t>apakah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banyak</a:t>
            </a:r>
            <a:r>
              <a:rPr lang="en-US" sz="2400" dirty="0"/>
              <a:t> </a:t>
            </a:r>
            <a:r>
              <a:rPr lang="en-US" sz="2400" dirty="0" err="1"/>
              <a:t>sikap</a:t>
            </a:r>
            <a:r>
              <a:rPr lang="en-US" sz="2400" dirty="0"/>
              <a:t> orang </a:t>
            </a:r>
            <a:r>
              <a:rPr lang="en-US" sz="2400" dirty="0" err="1"/>
              <a:t>tua</a:t>
            </a:r>
            <a:r>
              <a:rPr lang="en-US" sz="2400" dirty="0"/>
              <a:t>, </a:t>
            </a:r>
            <a:r>
              <a:rPr lang="en-US" sz="2400" dirty="0" err="1"/>
              <a:t>dewasa</a:t>
            </a:r>
            <a:r>
              <a:rPr lang="en-US" sz="2400" dirty="0"/>
              <a:t>, </a:t>
            </a:r>
            <a:r>
              <a:rPr lang="en-US" sz="2400" dirty="0" err="1"/>
              <a:t>ataupun</a:t>
            </a:r>
            <a:r>
              <a:rPr lang="en-US" sz="2400" dirty="0"/>
              <a:t> </a:t>
            </a:r>
            <a:r>
              <a:rPr lang="en-US" sz="2400" dirty="0" err="1"/>
              <a:t>anak-anak</a:t>
            </a:r>
            <a:r>
              <a:rPr lang="en-US" sz="2400" dirty="0"/>
              <a:t> </a:t>
            </a:r>
            <a:r>
              <a:rPr lang="en-US" sz="2400" dirty="0" err="1"/>
              <a:t>sangat</a:t>
            </a:r>
            <a:r>
              <a:rPr lang="en-US" sz="2400" dirty="0"/>
              <a:t> </a:t>
            </a:r>
            <a:r>
              <a:rPr lang="en-US" sz="2400" dirty="0" err="1"/>
              <a:t>menguasai</a:t>
            </a:r>
            <a:r>
              <a:rPr lang="en-US" sz="2400" dirty="0"/>
              <a:t> </a:t>
            </a:r>
            <a:r>
              <a:rPr lang="en-US" sz="2400" dirty="0" err="1"/>
              <a:t>mempengaruhi</a:t>
            </a:r>
            <a:r>
              <a:rPr lang="en-US" sz="2400" dirty="0"/>
              <a:t> </a:t>
            </a:r>
            <a:r>
              <a:rPr lang="en-US" sz="2400" dirty="0" err="1"/>
              <a:t>seorang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63819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 </a:t>
            </a:r>
            <a:r>
              <a:rPr lang="en-US" sz="2000" dirty="0">
                <a:solidFill>
                  <a:srgbClr val="FFC000"/>
                </a:solidFill>
              </a:rPr>
              <a:t>Berne </a:t>
            </a:r>
            <a:r>
              <a:rPr lang="en-US" sz="2000" dirty="0" err="1">
                <a:solidFill>
                  <a:srgbClr val="FFC000"/>
                </a:solidFill>
              </a:rPr>
              <a:t>menjelaskan</a:t>
            </a:r>
            <a:r>
              <a:rPr lang="en-US" sz="2000" dirty="0">
                <a:solidFill>
                  <a:srgbClr val="FFC000"/>
                </a:solidFill>
              </a:rPr>
              <a:t> </a:t>
            </a:r>
            <a:r>
              <a:rPr lang="en-US" sz="2000" dirty="0" err="1">
                <a:solidFill>
                  <a:srgbClr val="FFC000"/>
                </a:solidFill>
              </a:rPr>
              <a:t>ada</a:t>
            </a:r>
            <a:r>
              <a:rPr lang="en-US" sz="2000" dirty="0">
                <a:solidFill>
                  <a:srgbClr val="FFC000"/>
                </a:solidFill>
              </a:rPr>
              <a:t> 3 </a:t>
            </a:r>
            <a:r>
              <a:rPr lang="en-US" sz="2000" dirty="0" err="1">
                <a:solidFill>
                  <a:srgbClr val="FFC000"/>
                </a:solidFill>
              </a:rPr>
              <a:t>jenis</a:t>
            </a:r>
            <a:r>
              <a:rPr lang="en-US" sz="2000" dirty="0">
                <a:solidFill>
                  <a:srgbClr val="FFC000"/>
                </a:solidFill>
              </a:rPr>
              <a:t> </a:t>
            </a:r>
            <a:r>
              <a:rPr lang="en-US" sz="2000" dirty="0" err="1">
                <a:solidFill>
                  <a:srgbClr val="FFC000"/>
                </a:solidFill>
              </a:rPr>
              <a:t>transaksi</a:t>
            </a:r>
            <a:r>
              <a:rPr lang="en-US" sz="2000" dirty="0">
                <a:solidFill>
                  <a:srgbClr val="FFC000"/>
                </a:solidFill>
              </a:rPr>
              <a:t> </a:t>
            </a:r>
            <a:r>
              <a:rPr lang="en-US" sz="2000" dirty="0" err="1">
                <a:solidFill>
                  <a:srgbClr val="FFC000"/>
                </a:solidFill>
              </a:rPr>
              <a:t>komunikasi</a:t>
            </a:r>
            <a:r>
              <a:rPr lang="en-US" sz="2000" dirty="0">
                <a:solidFill>
                  <a:srgbClr val="FFC000"/>
                </a:solidFill>
              </a:rPr>
              <a:t> </a:t>
            </a:r>
            <a:r>
              <a:rPr lang="en-US" sz="2000" dirty="0" err="1">
                <a:solidFill>
                  <a:srgbClr val="FFC000"/>
                </a:solidFill>
              </a:rPr>
              <a:t>antarpribadi</a:t>
            </a:r>
            <a:r>
              <a:rPr lang="en-US" sz="2000" dirty="0">
                <a:solidFill>
                  <a:srgbClr val="FFC000"/>
                </a:solidFill>
              </a:rPr>
              <a:t> </a:t>
            </a:r>
            <a:r>
              <a:rPr lang="en-US" sz="2000" dirty="0" err="1">
                <a:solidFill>
                  <a:srgbClr val="FFC000"/>
                </a:solidFill>
              </a:rPr>
              <a:t>yaitu</a:t>
            </a:r>
            <a:r>
              <a:rPr lang="en-US" sz="2000" dirty="0">
                <a:solidFill>
                  <a:srgbClr val="FFC000"/>
                </a:solidFill>
              </a:rPr>
              <a:t>: </a:t>
            </a:r>
            <a:r>
              <a:rPr lang="en-US" sz="2000" dirty="0" err="1">
                <a:solidFill>
                  <a:srgbClr val="0070C0"/>
                </a:solidFill>
              </a:rPr>
              <a:t>transaksi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komplementer</a:t>
            </a:r>
            <a:r>
              <a:rPr lang="en-US" sz="2000" dirty="0">
                <a:solidFill>
                  <a:srgbClr val="0070C0"/>
                </a:solidFill>
              </a:rPr>
              <a:t>, </a:t>
            </a:r>
            <a:r>
              <a:rPr lang="en-US" sz="2000" dirty="0" err="1">
                <a:solidFill>
                  <a:srgbClr val="0070C0"/>
                </a:solidFill>
              </a:rPr>
              <a:t>transaksi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silang</a:t>
            </a:r>
            <a:r>
              <a:rPr lang="en-US" sz="2000" dirty="0">
                <a:solidFill>
                  <a:srgbClr val="0070C0"/>
                </a:solidFill>
              </a:rPr>
              <a:t>, </a:t>
            </a:r>
            <a:r>
              <a:rPr lang="en-US" sz="2000" dirty="0" err="1">
                <a:solidFill>
                  <a:srgbClr val="0070C0"/>
                </a:solidFill>
              </a:rPr>
              <a:t>dan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transaksi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ter­sembunyi</a:t>
            </a:r>
            <a:r>
              <a:rPr lang="en-US" sz="2000" dirty="0">
                <a:solidFill>
                  <a:srgbClr val="0070C0"/>
                </a:solidFill>
              </a:rPr>
              <a:t>.</a:t>
            </a:r>
          </a:p>
          <a:p>
            <a:r>
              <a:rPr lang="en-US" sz="2000" dirty="0">
                <a:solidFill>
                  <a:srgbClr val="0070C0"/>
                </a:solidFill>
              </a:rPr>
              <a:t>1.      </a:t>
            </a:r>
            <a:r>
              <a:rPr lang="en-US" sz="2000" dirty="0" err="1">
                <a:solidFill>
                  <a:srgbClr val="0070C0"/>
                </a:solidFill>
              </a:rPr>
              <a:t>Transaksi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komplementer</a:t>
            </a:r>
            <a:r>
              <a:rPr lang="en-US" sz="2000" dirty="0"/>
              <a:t>; </a:t>
            </a:r>
          </a:p>
          <a:p>
            <a:r>
              <a:rPr lang="en-US" sz="2000" dirty="0"/>
              <a:t> </a:t>
            </a:r>
            <a:r>
              <a:rPr lang="en-US" sz="2000" dirty="0" err="1"/>
              <a:t>Transaksi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merupakan</a:t>
            </a:r>
            <a:r>
              <a:rPr lang="en-US" sz="2000" dirty="0"/>
              <a:t> </a:t>
            </a:r>
            <a:r>
              <a:rPr lang="en-US" sz="2000" dirty="0" err="1"/>
              <a:t>jenis</a:t>
            </a:r>
            <a:r>
              <a:rPr lang="en-US" sz="2000" dirty="0"/>
              <a:t> </a:t>
            </a:r>
            <a:r>
              <a:rPr lang="en-US" sz="2000" dirty="0" err="1"/>
              <a:t>terbaik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komunikasi</a:t>
            </a:r>
            <a:r>
              <a:rPr lang="en-US" sz="2000" dirty="0"/>
              <a:t> </a:t>
            </a:r>
            <a:r>
              <a:rPr lang="en-US" sz="2000" dirty="0" err="1"/>
              <a:t>antarpribadi</a:t>
            </a:r>
            <a:r>
              <a:rPr lang="en-US" sz="2000" dirty="0"/>
              <a:t> </a:t>
            </a:r>
            <a:r>
              <a:rPr lang="en-US" sz="2000" dirty="0" err="1"/>
              <a:t>karena</a:t>
            </a:r>
            <a:r>
              <a:rPr lang="en-US" sz="2000" dirty="0"/>
              <a:t> </a:t>
            </a:r>
            <a:r>
              <a:rPr lang="en-US" sz="2000" dirty="0" err="1"/>
              <a:t>ter­jadi</a:t>
            </a:r>
            <a:r>
              <a:rPr lang="en-US" sz="2000" dirty="0"/>
              <a:t> </a:t>
            </a:r>
            <a:r>
              <a:rPr lang="en-US" sz="2000" dirty="0" err="1"/>
              <a:t>kesamaan</a:t>
            </a:r>
            <a:r>
              <a:rPr lang="en-US" sz="2000" dirty="0"/>
              <a:t> </a:t>
            </a:r>
            <a:r>
              <a:rPr lang="en-US" sz="2000" dirty="0" err="1"/>
              <a:t>makna</a:t>
            </a:r>
            <a:r>
              <a:rPr lang="en-US" sz="2000" dirty="0"/>
              <a:t> </a:t>
            </a:r>
            <a:r>
              <a:rPr lang="en-US" sz="2000" dirty="0" err="1"/>
              <a:t>terhadap</a:t>
            </a:r>
            <a:r>
              <a:rPr lang="en-US" sz="2000" dirty="0"/>
              <a:t> </a:t>
            </a:r>
            <a:r>
              <a:rPr lang="en-US" sz="2000" dirty="0" err="1"/>
              <a:t>pesan</a:t>
            </a:r>
            <a:r>
              <a:rPr lang="en-US" sz="2000" dirty="0"/>
              <a:t> yang </a:t>
            </a:r>
            <a:r>
              <a:rPr lang="en-US" sz="2000" dirty="0" err="1"/>
              <a:t>mereka</a:t>
            </a:r>
            <a:r>
              <a:rPr lang="en-US" sz="2000" dirty="0"/>
              <a:t> </a:t>
            </a:r>
            <a:r>
              <a:rPr lang="en-US" sz="2000" dirty="0" err="1"/>
              <a:t>pertukarkan</a:t>
            </a:r>
            <a:r>
              <a:rPr lang="en-US" sz="2000" dirty="0"/>
              <a:t>, </a:t>
            </a:r>
            <a:r>
              <a:rPr lang="en-US" sz="2000" dirty="0" err="1"/>
              <a:t>pesan</a:t>
            </a:r>
            <a:r>
              <a:rPr lang="en-US" sz="2000" dirty="0"/>
              <a:t> yang </a:t>
            </a:r>
            <a:r>
              <a:rPr lang="en-US" sz="2000" dirty="0" err="1"/>
              <a:t>satu</a:t>
            </a:r>
            <a:r>
              <a:rPr lang="en-US" sz="2000" dirty="0"/>
              <a:t> </a:t>
            </a:r>
            <a:r>
              <a:rPr lang="en-US" sz="2000" dirty="0" err="1"/>
              <a:t>dilengkapi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pesan</a:t>
            </a:r>
            <a:r>
              <a:rPr lang="en-US" sz="2000" dirty="0"/>
              <a:t> yang lain 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jenis</a:t>
            </a:r>
            <a:r>
              <a:rPr lang="en-US" sz="2000" dirty="0"/>
              <a:t> </a:t>
            </a:r>
            <a:r>
              <a:rPr lang="en-US" sz="2000" dirty="0" err="1"/>
              <a:t>sikap</a:t>
            </a:r>
            <a:r>
              <a:rPr lang="en-US" sz="2000" dirty="0"/>
              <a:t> ego yang </a:t>
            </a:r>
            <a:r>
              <a:rPr lang="en-US" sz="2000" dirty="0" err="1"/>
              <a:t>berbeda</a:t>
            </a:r>
            <a:r>
              <a:rPr lang="en-US" sz="2000" dirty="0"/>
              <a:t>.  </a:t>
            </a:r>
            <a:r>
              <a:rPr lang="en-US" sz="2000" dirty="0" err="1"/>
              <a:t>Meskipun</a:t>
            </a:r>
            <a:r>
              <a:rPr lang="en-US" sz="2000" dirty="0"/>
              <a:t> </a:t>
            </a:r>
            <a:r>
              <a:rPr lang="en-US" sz="2000" dirty="0" err="1"/>
              <a:t>berbeda</a:t>
            </a:r>
            <a:r>
              <a:rPr lang="en-US" sz="2000" dirty="0"/>
              <a:t> </a:t>
            </a:r>
            <a:r>
              <a:rPr lang="en-US" sz="2000" dirty="0" err="1"/>
              <a:t>namun</a:t>
            </a:r>
            <a:r>
              <a:rPr lang="en-US" sz="2000" dirty="0"/>
              <a:t> </a:t>
            </a:r>
            <a:r>
              <a:rPr lang="en-US" sz="2000" dirty="0" err="1"/>
              <a:t>tetap</a:t>
            </a:r>
            <a:r>
              <a:rPr lang="en-US" sz="2000" dirty="0"/>
              <a:t> </a:t>
            </a:r>
            <a:r>
              <a:rPr lang="en-US" sz="2000" dirty="0" err="1"/>
              <a:t>komplementer</a:t>
            </a:r>
            <a:r>
              <a:rPr lang="en-US" sz="2000" dirty="0"/>
              <a:t> (</a:t>
            </a:r>
            <a:r>
              <a:rPr lang="en-US" sz="2000" dirty="0" err="1"/>
              <a:t>cocok</a:t>
            </a:r>
            <a:r>
              <a:rPr lang="en-US" sz="2000" dirty="0"/>
              <a:t> </a:t>
            </a:r>
            <a:r>
              <a:rPr lang="en-US" sz="2000" dirty="0" err="1"/>
              <a:t>satu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lainnya</a:t>
            </a:r>
            <a:r>
              <a:rPr lang="en-US" sz="2000" dirty="0"/>
              <a:t>)</a:t>
            </a:r>
          </a:p>
          <a:p>
            <a:r>
              <a:rPr lang="en-US" sz="2000" dirty="0" err="1"/>
              <a:t>Misalnya</a:t>
            </a:r>
            <a:r>
              <a:rPr lang="en-US" sz="2000" dirty="0"/>
              <a:t> :</a:t>
            </a:r>
            <a:r>
              <a:rPr lang="en-US" sz="2000" dirty="0" err="1"/>
              <a:t>sikap</a:t>
            </a:r>
            <a:r>
              <a:rPr lang="en-US" sz="2000" dirty="0"/>
              <a:t> ego orang </a:t>
            </a:r>
            <a:r>
              <a:rPr lang="en-US" sz="2000" dirty="0" err="1"/>
              <a:t>tua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ego </a:t>
            </a:r>
            <a:r>
              <a:rPr lang="en-US" sz="2000" dirty="0" err="1"/>
              <a:t>anak</a:t>
            </a:r>
            <a:r>
              <a:rPr lang="en-US" sz="2000" dirty="0"/>
              <a:t> </a:t>
            </a:r>
            <a:r>
              <a:rPr lang="en-US" sz="2000" dirty="0" err="1"/>
              <a:t>anak</a:t>
            </a:r>
            <a:r>
              <a:rPr lang="en-US" sz="2000" dirty="0"/>
              <a:t>  </a:t>
            </a:r>
            <a:r>
              <a:rPr lang="en-US" sz="2000" dirty="0" err="1"/>
              <a:t>akan</a:t>
            </a:r>
            <a:r>
              <a:rPr lang="en-US" sz="2000" dirty="0"/>
              <a:t> cock </a:t>
            </a:r>
            <a:r>
              <a:rPr lang="en-US" sz="2000" dirty="0" err="1"/>
              <a:t>satu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lainnya</a:t>
            </a:r>
            <a:r>
              <a:rPr lang="en-US" sz="20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03497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/>
              <a:t>Transaksi</a:t>
            </a:r>
            <a:r>
              <a:rPr lang="en-US" sz="2400" dirty="0"/>
              <a:t> </a:t>
            </a:r>
            <a:r>
              <a:rPr lang="en-US" sz="2400" dirty="0" err="1"/>
              <a:t>komplementer</a:t>
            </a:r>
            <a:r>
              <a:rPr lang="en-US" sz="2400" dirty="0"/>
              <a:t>  </a:t>
            </a:r>
            <a:r>
              <a:rPr lang="en-US" sz="2400" dirty="0" err="1"/>
              <a:t>bisa</a:t>
            </a:r>
            <a:r>
              <a:rPr lang="en-US" sz="2400" dirty="0"/>
              <a:t> </a:t>
            </a:r>
            <a:r>
              <a:rPr lang="en-US" sz="2400" dirty="0" err="1"/>
              <a:t>jugaterjadi</a:t>
            </a:r>
            <a:r>
              <a:rPr lang="en-US" sz="2400" dirty="0"/>
              <a:t> </a:t>
            </a:r>
            <a:r>
              <a:rPr lang="en-US" sz="2400" dirty="0" err="1"/>
              <a:t>antara</a:t>
            </a:r>
            <a:r>
              <a:rPr lang="en-US" sz="2400" dirty="0"/>
              <a:t> </a:t>
            </a:r>
            <a:r>
              <a:rPr lang="en-US" sz="2400" dirty="0" err="1"/>
              <a:t>dua</a:t>
            </a:r>
            <a:r>
              <a:rPr lang="en-US" sz="2400" dirty="0"/>
              <a:t> </a:t>
            </a:r>
            <a:r>
              <a:rPr lang="en-US" sz="2400" dirty="0" err="1"/>
              <a:t>sikap</a:t>
            </a:r>
            <a:r>
              <a:rPr lang="en-US" sz="2400" dirty="0"/>
              <a:t> yang </a:t>
            </a:r>
            <a:r>
              <a:rPr lang="en-US" sz="2400" dirty="0" err="1"/>
              <a:t>sama</a:t>
            </a:r>
            <a:r>
              <a:rPr lang="en-US" sz="2400" dirty="0"/>
              <a:t> </a:t>
            </a:r>
            <a:r>
              <a:rPr lang="en-US" sz="2400" dirty="0" err="1"/>
              <a:t>misalnya</a:t>
            </a:r>
            <a:r>
              <a:rPr lang="en-US" sz="2400" dirty="0"/>
              <a:t> </a:t>
            </a:r>
            <a:r>
              <a:rPr lang="en-US" sz="2400" dirty="0" err="1"/>
              <a:t>sama</a:t>
            </a:r>
            <a:r>
              <a:rPr lang="en-US" sz="2400" dirty="0"/>
              <a:t> </a:t>
            </a:r>
            <a:r>
              <a:rPr lang="en-US" sz="2400" dirty="0" err="1"/>
              <a:t>sama</a:t>
            </a:r>
            <a:r>
              <a:rPr lang="en-US" sz="2400" dirty="0"/>
              <a:t> </a:t>
            </a:r>
            <a:r>
              <a:rPr lang="en-US" sz="2400" dirty="0" err="1"/>
              <a:t>bersikap</a:t>
            </a:r>
            <a:r>
              <a:rPr lang="en-US" sz="2400" dirty="0"/>
              <a:t> </a:t>
            </a:r>
            <a:r>
              <a:rPr lang="en-US" sz="2400" dirty="0" err="1"/>
              <a:t>dewasa</a:t>
            </a:r>
            <a:r>
              <a:rPr lang="en-US" sz="2400" dirty="0"/>
              <a:t>. </a:t>
            </a:r>
          </a:p>
          <a:p>
            <a:endParaRPr lang="en-US" sz="2400" dirty="0"/>
          </a:p>
          <a:p>
            <a:r>
              <a:rPr lang="en-US" sz="2400" dirty="0" err="1"/>
              <a:t>Komunikasi</a:t>
            </a:r>
            <a:r>
              <a:rPr lang="en-US" sz="2400" dirty="0"/>
              <a:t> </a:t>
            </a:r>
            <a:r>
              <a:rPr lang="en-US" sz="2400" dirty="0" err="1"/>
              <a:t>antarpribadi</a:t>
            </a:r>
            <a:r>
              <a:rPr lang="en-US" sz="2400" dirty="0"/>
              <a:t>  yang </a:t>
            </a:r>
            <a:r>
              <a:rPr lang="en-US" sz="2400" dirty="0" err="1"/>
              <a:t>harmonis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terus</a:t>
            </a:r>
            <a:r>
              <a:rPr lang="en-US" sz="2400" dirty="0"/>
              <a:t> </a:t>
            </a:r>
            <a:r>
              <a:rPr lang="en-US" sz="2400" dirty="0" err="1"/>
              <a:t>berlanjut</a:t>
            </a:r>
            <a:r>
              <a:rPr lang="en-US" sz="2400" dirty="0"/>
              <a:t> </a:t>
            </a:r>
            <a:r>
              <a:rPr lang="en-US" sz="2400" dirty="0" err="1"/>
              <a:t>apabila</a:t>
            </a:r>
            <a:r>
              <a:rPr lang="en-US" sz="2400" dirty="0"/>
              <a:t> </a:t>
            </a:r>
            <a:r>
              <a:rPr lang="en-US" sz="2400" dirty="0" err="1"/>
              <a:t>terjadi</a:t>
            </a:r>
            <a:r>
              <a:rPr lang="en-US" sz="2400" dirty="0"/>
              <a:t> </a:t>
            </a:r>
            <a:r>
              <a:rPr lang="en-US" sz="2400" dirty="0" err="1"/>
              <a:t>tran­saksi</a:t>
            </a:r>
            <a:r>
              <a:rPr lang="en-US" sz="2400" dirty="0"/>
              <a:t> yang </a:t>
            </a:r>
            <a:r>
              <a:rPr lang="en-US" sz="2400" dirty="0" err="1"/>
              <a:t>saling</a:t>
            </a:r>
            <a:r>
              <a:rPr lang="en-US" sz="2400" dirty="0"/>
              <a:t> </a:t>
            </a:r>
            <a:r>
              <a:rPr lang="en-US" sz="2400" dirty="0" err="1"/>
              <a:t>komplementer</a:t>
            </a:r>
            <a:r>
              <a:rPr lang="en-US" sz="2400" dirty="0"/>
              <a:t> (</a:t>
            </a:r>
            <a:r>
              <a:rPr lang="en-US" sz="2400" dirty="0" err="1"/>
              <a:t>saling</a:t>
            </a:r>
            <a:r>
              <a:rPr lang="en-US" sz="2400" dirty="0"/>
              <a:t> </a:t>
            </a:r>
            <a:r>
              <a:rPr lang="en-US" sz="2400" dirty="0" err="1"/>
              <a:t>melengkapi</a:t>
            </a:r>
            <a:r>
              <a:rPr lang="en-US" sz="2400" dirty="0"/>
              <a:t> ) </a:t>
            </a:r>
            <a:r>
              <a:rPr lang="en-US" sz="2400" dirty="0" err="1"/>
              <a:t>karena</a:t>
            </a:r>
            <a:r>
              <a:rPr lang="en-US" sz="2400" dirty="0"/>
              <a:t> di </a:t>
            </a:r>
            <a:r>
              <a:rPr lang="en-US" sz="2400" dirty="0" err="1"/>
              <a:t>antara</a:t>
            </a:r>
            <a:r>
              <a:rPr lang="en-US" sz="2400" dirty="0"/>
              <a:t> </a:t>
            </a:r>
            <a:r>
              <a:rPr lang="en-US" sz="2400" dirty="0" err="1"/>
              <a:t>mereka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memahami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yang </a:t>
            </a:r>
            <a:r>
              <a:rPr lang="en-US" sz="2400" dirty="0" err="1"/>
              <a:t>sama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makna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4529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Grp="1"/>
          </p:cNvSpPr>
          <p:nvPr>
            <p:ph type="ctrTitle" idx="4294967295"/>
          </p:nvPr>
        </p:nvSpPr>
        <p:spPr bwMode="auto">
          <a:xfrm>
            <a:off x="0" y="500063"/>
            <a:ext cx="8715375" cy="719137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eaLnBrk="1" hangingPunct="1">
              <a:defRPr/>
            </a:pPr>
            <a:r>
              <a:rPr lang="id-ID" sz="4000" dirty="0">
                <a:solidFill>
                  <a:srgbClr val="FFC000"/>
                </a:solidFill>
                <a:effectLst/>
              </a:rPr>
              <a:t>Siklus Hubungan Interpersonal  :</a:t>
            </a:r>
            <a:endParaRPr lang="en-GB" sz="4000" dirty="0">
              <a:solidFill>
                <a:srgbClr val="FFC000"/>
              </a:solidFill>
              <a:effectLst/>
            </a:endParaRPr>
          </a:p>
        </p:txBody>
      </p:sp>
      <p:sp>
        <p:nvSpPr>
          <p:cNvPr id="30723" name="Rectangle 5"/>
          <p:cNvSpPr>
            <a:spLocks noGrp="1"/>
          </p:cNvSpPr>
          <p:nvPr>
            <p:ph type="subTitle" idx="4294967295"/>
          </p:nvPr>
        </p:nvSpPr>
        <p:spPr>
          <a:xfrm>
            <a:off x="928688" y="1557338"/>
            <a:ext cx="8215312" cy="4824412"/>
          </a:xfrm>
        </p:spPr>
        <p:txBody>
          <a:bodyPr/>
          <a:lstStyle/>
          <a:p>
            <a:pPr marL="495300" indent="-495300" eaLnBrk="1" hangingPunct="1">
              <a:buClrTx/>
              <a:buFont typeface="Wingdings 2" pitchFamily="18" charset="2"/>
              <a:buAutoNum type="arabicPeriod"/>
            </a:pPr>
            <a:r>
              <a:rPr lang="id-ID" altLang="en-US" sz="2800" i="1" dirty="0"/>
              <a:t>Perkenalan</a:t>
            </a:r>
            <a:r>
              <a:rPr lang="id-ID" altLang="en-US" sz="2800" dirty="0"/>
              <a:t> ; diawa</a:t>
            </a:r>
            <a:r>
              <a:rPr lang="en-US" altLang="en-US" sz="2800" dirty="0"/>
              <a:t>l</a:t>
            </a:r>
            <a:r>
              <a:rPr lang="id-ID" altLang="en-US" sz="2800" dirty="0"/>
              <a:t>i dengan adanya tindakan memulai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percakapan</a:t>
            </a:r>
            <a:r>
              <a:rPr lang="id-ID" altLang="en-US" sz="2800" dirty="0"/>
              <a:t> (initiating)</a:t>
            </a:r>
          </a:p>
          <a:p>
            <a:pPr marL="495300" indent="-495300" eaLnBrk="1" hangingPunct="1">
              <a:buClrTx/>
              <a:buFont typeface="Wingdings 2" pitchFamily="18" charset="2"/>
              <a:buAutoNum type="arabicPeriod"/>
            </a:pPr>
            <a:r>
              <a:rPr lang="id-ID" altLang="en-US" sz="2800" i="1" dirty="0"/>
              <a:t>Penjajagan</a:t>
            </a:r>
            <a:r>
              <a:rPr lang="id-ID" altLang="en-US" sz="2800" dirty="0"/>
              <a:t> (experimenting)</a:t>
            </a:r>
          </a:p>
          <a:p>
            <a:pPr marL="495300" indent="-495300" eaLnBrk="1" hangingPunct="1">
              <a:buClrTx/>
              <a:buFont typeface="Wingdings 2" pitchFamily="18" charset="2"/>
              <a:buAutoNum type="arabicPeriod"/>
            </a:pPr>
            <a:r>
              <a:rPr lang="en-US" altLang="en-US" sz="2800" i="1" dirty="0" err="1"/>
              <a:t>Intensifikasi</a:t>
            </a:r>
            <a:r>
              <a:rPr lang="id-ID" altLang="en-US" sz="2800" dirty="0"/>
              <a:t> (intensifying)</a:t>
            </a:r>
          </a:p>
          <a:p>
            <a:pPr marL="495300" indent="-495300" eaLnBrk="1" hangingPunct="1">
              <a:buClrTx/>
              <a:buFont typeface="Wingdings 2" pitchFamily="18" charset="2"/>
              <a:buAutoNum type="arabicPeriod"/>
            </a:pPr>
            <a:r>
              <a:rPr lang="id-ID" altLang="en-US" sz="2800" i="1" dirty="0"/>
              <a:t>Pengikatan</a:t>
            </a:r>
            <a:r>
              <a:rPr lang="id-ID" altLang="en-US" sz="2800" dirty="0"/>
              <a:t> (bonding)</a:t>
            </a:r>
          </a:p>
          <a:p>
            <a:pPr marL="495300" indent="-495300" eaLnBrk="1" hangingPunct="1">
              <a:buClrTx/>
              <a:buFont typeface="Wingdings 2" pitchFamily="18" charset="2"/>
              <a:buAutoNum type="arabicPeriod"/>
            </a:pPr>
            <a:r>
              <a:rPr lang="en-US" altLang="en-US" sz="2800" i="1" dirty="0" err="1"/>
              <a:t>Refedenisi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hubungan</a:t>
            </a:r>
            <a:endParaRPr lang="en-US" altLang="en-US" sz="2800" i="1" dirty="0"/>
          </a:p>
          <a:p>
            <a:pPr marL="0" indent="0" eaLnBrk="1" hangingPunct="1">
              <a:buClrTx/>
              <a:buNone/>
            </a:pPr>
            <a:endParaRPr lang="id-ID" altLang="en-US" sz="2800" i="1" dirty="0"/>
          </a:p>
          <a:p>
            <a:pPr marL="495300" indent="-495300" eaLnBrk="1" hangingPunct="1">
              <a:buFont typeface="Wingdings 2" pitchFamily="18" charset="2"/>
              <a:buNone/>
            </a:pPr>
            <a:endParaRPr lang="id-ID" altLang="en-US" dirty="0"/>
          </a:p>
          <a:p>
            <a:pPr marL="495300" indent="-495300" eaLnBrk="1" hangingPunct="1">
              <a:buFont typeface="Wingdings 2" pitchFamily="18" charset="2"/>
              <a:buNone/>
            </a:pPr>
            <a:endParaRPr lang="en-GB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533320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2.  </a:t>
            </a:r>
            <a:r>
              <a:rPr lang="en-US" dirty="0" err="1">
                <a:solidFill>
                  <a:srgbClr val="0070C0"/>
                </a:solidFill>
              </a:rPr>
              <a:t>Tran­saksi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silang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/>
              <a:t>Transaksi</a:t>
            </a:r>
            <a:r>
              <a:rPr lang="en-US" sz="2400" dirty="0"/>
              <a:t> </a:t>
            </a:r>
            <a:r>
              <a:rPr lang="en-US" sz="2400" dirty="0" err="1"/>
              <a:t>silang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terjadi</a:t>
            </a:r>
            <a:r>
              <a:rPr lang="en-US" sz="2400" dirty="0"/>
              <a:t> </a:t>
            </a:r>
            <a:r>
              <a:rPr lang="en-US" sz="2400" dirty="0" err="1"/>
              <a:t>manakala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yang </a:t>
            </a:r>
            <a:r>
              <a:rPr lang="en-US" sz="2400" dirty="0" err="1"/>
              <a:t>dikirimkan</a:t>
            </a:r>
            <a:r>
              <a:rPr lang="en-US" sz="2400" dirty="0"/>
              <a:t> </a:t>
            </a:r>
            <a:r>
              <a:rPr lang="en-US" sz="2400" dirty="0" err="1"/>
              <a:t>komunikator</a:t>
            </a:r>
            <a:r>
              <a:rPr lang="en-US" sz="2400" dirty="0"/>
              <a:t>  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mendapat</a:t>
            </a:r>
            <a:r>
              <a:rPr lang="en-US" sz="2400" dirty="0"/>
              <a:t> </a:t>
            </a:r>
            <a:r>
              <a:rPr lang="en-US" sz="2400" dirty="0" err="1"/>
              <a:t>respons</a:t>
            </a:r>
            <a:r>
              <a:rPr lang="en-US" sz="2400" dirty="0"/>
              <a:t> yang </a:t>
            </a:r>
            <a:r>
              <a:rPr lang="en-US" sz="2400" dirty="0" err="1"/>
              <a:t>diinginkan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komunikan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Misalnya</a:t>
            </a:r>
            <a:r>
              <a:rPr lang="en-US" sz="2400" dirty="0"/>
              <a:t> : </a:t>
            </a:r>
            <a:r>
              <a:rPr lang="en-US" sz="2400" dirty="0" err="1"/>
              <a:t>si</a:t>
            </a:r>
            <a:r>
              <a:rPr lang="en-US" sz="2400" dirty="0"/>
              <a:t> A yang </a:t>
            </a:r>
            <a:r>
              <a:rPr lang="en-US" sz="2400" dirty="0" err="1"/>
              <a:t>sudah</a:t>
            </a:r>
            <a:r>
              <a:rPr lang="en-US" sz="2400" dirty="0"/>
              <a:t> </a:t>
            </a:r>
            <a:r>
              <a:rPr lang="en-US" sz="2400" dirty="0" err="1"/>
              <a:t>dewasa</a:t>
            </a:r>
            <a:r>
              <a:rPr lang="en-US" sz="2400" dirty="0"/>
              <a:t> </a:t>
            </a:r>
            <a:r>
              <a:rPr lang="en-US" sz="2400" dirty="0" err="1"/>
              <a:t>masih</a:t>
            </a:r>
            <a:r>
              <a:rPr lang="en-US" sz="2400" dirty="0"/>
              <a:t> </a:t>
            </a:r>
            <a:r>
              <a:rPr lang="en-US" sz="2400" dirty="0" err="1"/>
              <a:t>suka</a:t>
            </a:r>
            <a:r>
              <a:rPr lang="en-US" sz="2400" dirty="0"/>
              <a:t> </a:t>
            </a:r>
            <a:r>
              <a:rPr lang="en-US" sz="2400" dirty="0" err="1"/>
              <a:t>ngambek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egois</a:t>
            </a:r>
            <a:r>
              <a:rPr lang="en-US" sz="2400" dirty="0"/>
              <a:t> </a:t>
            </a:r>
            <a:r>
              <a:rPr lang="en-US" sz="2400" dirty="0" err="1"/>
              <a:t>kepada</a:t>
            </a:r>
            <a:r>
              <a:rPr lang="en-US" sz="2400" dirty="0"/>
              <a:t> </a:t>
            </a:r>
            <a:r>
              <a:rPr lang="en-US" sz="2400" dirty="0" err="1"/>
              <a:t>temannya</a:t>
            </a:r>
            <a:r>
              <a:rPr lang="en-US" sz="2400" dirty="0"/>
              <a:t> </a:t>
            </a:r>
            <a:r>
              <a:rPr lang="en-US" sz="2400" dirty="0" err="1"/>
              <a:t>si</a:t>
            </a:r>
            <a:r>
              <a:rPr lang="en-US" sz="2400" dirty="0"/>
              <a:t> B. </a:t>
            </a:r>
            <a:r>
              <a:rPr lang="en-US" sz="2400" dirty="0" err="1"/>
              <a:t>Temannya</a:t>
            </a:r>
            <a:r>
              <a:rPr lang="en-US" sz="2400" dirty="0"/>
              <a:t> (B)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menanggapi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memberikan</a:t>
            </a:r>
            <a:r>
              <a:rPr lang="en-US" sz="2400" dirty="0"/>
              <a:t> </a:t>
            </a:r>
            <a:r>
              <a:rPr lang="en-US" sz="2400" dirty="0" err="1"/>
              <a:t>respon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orang </a:t>
            </a:r>
            <a:r>
              <a:rPr lang="en-US" sz="2400" dirty="0" err="1"/>
              <a:t>dewasa</a:t>
            </a:r>
            <a:r>
              <a:rPr lang="en-US" sz="2400" dirty="0"/>
              <a:t> (adult)</a:t>
            </a:r>
          </a:p>
          <a:p>
            <a:r>
              <a:rPr lang="en-US" sz="2400" dirty="0"/>
              <a:t> </a:t>
            </a:r>
            <a:r>
              <a:rPr lang="en-US" sz="2400" dirty="0" err="1"/>
              <a:t>Akibat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transaksi</a:t>
            </a:r>
            <a:r>
              <a:rPr lang="en-US" sz="2400" dirty="0"/>
              <a:t> </a:t>
            </a:r>
            <a:r>
              <a:rPr lang="en-US" sz="2400" dirty="0" err="1"/>
              <a:t>silang</a:t>
            </a:r>
            <a:r>
              <a:rPr lang="en-US" sz="2400" dirty="0"/>
              <a:t> 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Si A </a:t>
            </a:r>
            <a:r>
              <a:rPr lang="en-US" sz="2400" dirty="0" err="1"/>
              <a:t>merasa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nyaman</a:t>
            </a:r>
            <a:r>
              <a:rPr lang="en-US" sz="2400" dirty="0"/>
              <a:t> </a:t>
            </a:r>
            <a:r>
              <a:rPr lang="en-US" sz="2400" dirty="0" err="1"/>
              <a:t>berkomunikasi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si</a:t>
            </a:r>
            <a:r>
              <a:rPr lang="en-US" sz="2400" dirty="0"/>
              <a:t> </a:t>
            </a:r>
            <a:r>
              <a:rPr lang="en-US" sz="2400" dirty="0" err="1"/>
              <a:t>B.Hal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bisa</a:t>
            </a:r>
            <a:r>
              <a:rPr lang="en-US" sz="2400" dirty="0"/>
              <a:t> </a:t>
            </a:r>
            <a:r>
              <a:rPr lang="en-US" sz="2400" dirty="0" err="1"/>
              <a:t>menimbulkan</a:t>
            </a:r>
            <a:r>
              <a:rPr lang="en-US" sz="2400" dirty="0"/>
              <a:t> </a:t>
            </a:r>
            <a:r>
              <a:rPr lang="en-US" sz="2400" dirty="0" err="1"/>
              <a:t>salah</a:t>
            </a:r>
            <a:r>
              <a:rPr lang="en-US" sz="2400" dirty="0"/>
              <a:t> </a:t>
            </a:r>
            <a:r>
              <a:rPr lang="en-US" sz="2400" dirty="0" err="1"/>
              <a:t>faham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1307055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</a:t>
            </a:r>
            <a:r>
              <a:rPr lang="en-US" dirty="0" err="1"/>
              <a:t>Transaksi</a:t>
            </a:r>
            <a:r>
              <a:rPr lang="en-US" dirty="0"/>
              <a:t> </a:t>
            </a:r>
            <a:r>
              <a:rPr lang="en-US" dirty="0" err="1"/>
              <a:t>tersembunyi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Transaksi</a:t>
            </a:r>
            <a:r>
              <a:rPr lang="en-US" dirty="0"/>
              <a:t> </a:t>
            </a:r>
            <a:r>
              <a:rPr lang="en-US" dirty="0" err="1"/>
              <a:t>tersembunyi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 </a:t>
            </a:r>
            <a:r>
              <a:rPr lang="en-US" dirty="0" err="1"/>
              <a:t>campuran</a:t>
            </a:r>
            <a:r>
              <a:rPr lang="en-US" dirty="0"/>
              <a:t> </a:t>
            </a:r>
            <a:r>
              <a:rPr lang="en-US" dirty="0" err="1"/>
              <a:t>beberapa</a:t>
            </a:r>
            <a:r>
              <a:rPr lang="en-US" dirty="0"/>
              <a:t> </a:t>
            </a:r>
            <a:r>
              <a:rPr lang="en-US" dirty="0" err="1"/>
              <a:t>sikap</a:t>
            </a:r>
            <a:r>
              <a:rPr lang="en-US" dirty="0"/>
              <a:t> di 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komunikator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komunikan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 </a:t>
            </a:r>
            <a:r>
              <a:rPr lang="en-US" dirty="0" err="1"/>
              <a:t>menutupi</a:t>
            </a:r>
            <a:r>
              <a:rPr lang="en-US" dirty="0"/>
              <a:t>/</a:t>
            </a:r>
            <a:r>
              <a:rPr lang="en-US" dirty="0" err="1"/>
              <a:t>menyembunyikan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 yang </a:t>
            </a:r>
            <a:r>
              <a:rPr lang="en-US" dirty="0" err="1"/>
              <a:t>lainnya</a:t>
            </a:r>
            <a:r>
              <a:rPr lang="en-US" dirty="0"/>
              <a:t>.</a:t>
            </a:r>
          </a:p>
          <a:p>
            <a:r>
              <a:rPr lang="en-US" dirty="0" err="1"/>
              <a:t>Sikap</a:t>
            </a:r>
            <a:r>
              <a:rPr lang="en-US" dirty="0"/>
              <a:t> </a:t>
            </a:r>
            <a:r>
              <a:rPr lang="en-US" dirty="0" err="1"/>
              <a:t>tersembunyi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sebenarnya</a:t>
            </a:r>
            <a:r>
              <a:rPr lang="en-US" dirty="0"/>
              <a:t> yang </a:t>
            </a:r>
            <a:r>
              <a:rPr lang="en-US" dirty="0" err="1"/>
              <a:t>ingin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respons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ditanggap</a:t>
            </a:r>
            <a:r>
              <a:rPr lang="en-US" dirty="0"/>
              <a:t> lain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penerima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br>
              <a:rPr lang="en-US" sz="2400" dirty="0"/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8896969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:</a:t>
            </a:r>
          </a:p>
          <a:p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petang</a:t>
            </a:r>
            <a:r>
              <a:rPr lang="en-US" sz="2000" dirty="0"/>
              <a:t> </a:t>
            </a:r>
            <a:r>
              <a:rPr lang="en-US" sz="2000" dirty="0" err="1"/>
              <a:t>Dudung</a:t>
            </a:r>
            <a:r>
              <a:rPr lang="en-US" sz="2000" dirty="0"/>
              <a:t> </a:t>
            </a:r>
            <a:r>
              <a:rPr lang="en-US" sz="2000" dirty="0" err="1"/>
              <a:t>berkunjung</a:t>
            </a:r>
            <a:r>
              <a:rPr lang="en-US" sz="2000" dirty="0"/>
              <a:t> </a:t>
            </a:r>
            <a:r>
              <a:rPr lang="en-US" sz="2000" dirty="0" err="1"/>
              <a:t>ke</a:t>
            </a:r>
            <a:r>
              <a:rPr lang="en-US" sz="2000" dirty="0"/>
              <a:t> </a:t>
            </a:r>
            <a:r>
              <a:rPr lang="en-US" sz="2000" dirty="0" err="1"/>
              <a:t>rumah</a:t>
            </a:r>
            <a:r>
              <a:rPr lang="en-US" sz="2000" dirty="0"/>
              <a:t> </a:t>
            </a:r>
            <a:r>
              <a:rPr lang="en-US" sz="2000" dirty="0" err="1"/>
              <a:t>Nunung</a:t>
            </a:r>
            <a:r>
              <a:rPr lang="en-US" sz="2000" dirty="0"/>
              <a:t>. </a:t>
            </a:r>
            <a:r>
              <a:rPr lang="en-US" sz="2000" dirty="0" err="1"/>
              <a:t>Mereka</a:t>
            </a:r>
            <a:r>
              <a:rPr lang="en-US" sz="2000" dirty="0"/>
              <a:t> </a:t>
            </a:r>
            <a:r>
              <a:rPr lang="en-US" sz="2000" dirty="0" err="1"/>
              <a:t>asyik</a:t>
            </a:r>
            <a:r>
              <a:rPr lang="en-US" sz="2000" dirty="0"/>
              <a:t> </a:t>
            </a:r>
            <a:r>
              <a:rPr lang="en-US" sz="2000" dirty="0" err="1"/>
              <a:t>sekali</a:t>
            </a:r>
            <a:r>
              <a:rPr lang="en-US" sz="2000" dirty="0"/>
              <a:t> </a:t>
            </a:r>
            <a:r>
              <a:rPr lang="en-US" sz="2000" dirty="0" err="1"/>
              <a:t>ngobrol</a:t>
            </a:r>
            <a:r>
              <a:rPr lang="en-US" sz="2000" dirty="0"/>
              <a:t> </a:t>
            </a:r>
            <a:r>
              <a:rPr lang="en-US" sz="2000" dirty="0" err="1"/>
              <a:t>karena</a:t>
            </a:r>
            <a:r>
              <a:rPr lang="en-US" sz="2000" dirty="0"/>
              <a:t> </a:t>
            </a:r>
            <a:r>
              <a:rPr lang="en-US" sz="2000" dirty="0" err="1"/>
              <a:t>ada</a:t>
            </a:r>
            <a:r>
              <a:rPr lang="en-US" sz="2000" dirty="0"/>
              <a:t> </a:t>
            </a:r>
            <a:r>
              <a:rPr lang="en-US" sz="2000" dirty="0" err="1"/>
              <a:t>bahan</a:t>
            </a:r>
            <a:r>
              <a:rPr lang="en-US" sz="2000" dirty="0"/>
              <a:t> </a:t>
            </a:r>
            <a:r>
              <a:rPr lang="en-US" sz="2000" dirty="0" err="1"/>
              <a:t>percakapan</a:t>
            </a:r>
            <a:r>
              <a:rPr lang="en-US" sz="2000" dirty="0"/>
              <a:t> yang </a:t>
            </a:r>
            <a:r>
              <a:rPr lang="en-US" sz="2000" dirty="0" err="1"/>
              <a:t>sangat</a:t>
            </a:r>
            <a:r>
              <a:rPr lang="en-US" sz="2000" dirty="0"/>
              <a:t> </a:t>
            </a:r>
            <a:r>
              <a:rPr lang="en-US" sz="2000" dirty="0" err="1"/>
              <a:t>menarik</a:t>
            </a:r>
            <a:r>
              <a:rPr lang="en-US" sz="2000" dirty="0"/>
              <a:t>. Ayah </a:t>
            </a:r>
            <a:r>
              <a:rPr lang="en-US" sz="2000" dirty="0" err="1"/>
              <a:t>Nunung</a:t>
            </a:r>
            <a:r>
              <a:rPr lang="en-US" sz="2000" dirty="0"/>
              <a:t> </a:t>
            </a:r>
            <a:r>
              <a:rPr lang="en-US" sz="2000" dirty="0" err="1"/>
              <a:t>melihat</a:t>
            </a:r>
            <a:r>
              <a:rPr lang="en-US" sz="2000" dirty="0"/>
              <a:t> </a:t>
            </a:r>
            <a:r>
              <a:rPr lang="en-US" sz="2000" dirty="0" err="1"/>
              <a:t>kearah</a:t>
            </a:r>
            <a:r>
              <a:rPr lang="en-US" sz="2000" dirty="0"/>
              <a:t> jam </a:t>
            </a:r>
            <a:r>
              <a:rPr lang="en-US" sz="2000" dirty="0" err="1"/>
              <a:t>dinding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berkata</a:t>
            </a:r>
            <a:r>
              <a:rPr lang="en-US" sz="2000" dirty="0"/>
              <a:t>,</a:t>
            </a:r>
          </a:p>
          <a:p>
            <a:r>
              <a:rPr lang="en-US" sz="2000" i="1" dirty="0"/>
              <a:t>“Hmm ... </a:t>
            </a:r>
            <a:r>
              <a:rPr lang="en-US" sz="2000" i="1" dirty="0" err="1"/>
              <a:t>sudah</a:t>
            </a:r>
            <a:r>
              <a:rPr lang="en-US" sz="2000" i="1" dirty="0"/>
              <a:t> </a:t>
            </a:r>
            <a:r>
              <a:rPr lang="en-US" sz="2000" i="1" dirty="0" err="1"/>
              <a:t>pukul</a:t>
            </a:r>
            <a:r>
              <a:rPr lang="en-US" sz="2000" i="1" dirty="0"/>
              <a:t> 11 </a:t>
            </a:r>
            <a:r>
              <a:rPr lang="en-US" sz="2000" i="1" dirty="0" err="1"/>
              <a:t>mlm</a:t>
            </a:r>
            <a:r>
              <a:rPr lang="en-US" sz="2000" i="1" dirty="0"/>
              <a:t> </a:t>
            </a:r>
            <a:r>
              <a:rPr lang="en-US" sz="2000" i="1" dirty="0" err="1"/>
              <a:t>rupanya</a:t>
            </a:r>
            <a:r>
              <a:rPr lang="en-US" sz="2000" i="1" dirty="0"/>
              <a:t> </a:t>
            </a:r>
            <a:r>
              <a:rPr lang="en-US" sz="2000" i="1" dirty="0" err="1"/>
              <a:t>ya</a:t>
            </a:r>
            <a:r>
              <a:rPr lang="en-US" sz="2000" i="1" dirty="0"/>
              <a:t>.</a:t>
            </a:r>
          </a:p>
          <a:p>
            <a:r>
              <a:rPr lang="en-US" sz="2000" dirty="0"/>
              <a:t> </a:t>
            </a:r>
            <a:r>
              <a:rPr lang="en-US" sz="2000" dirty="0" err="1"/>
              <a:t>Pernyataan</a:t>
            </a:r>
            <a:r>
              <a:rPr lang="en-US" sz="2000" dirty="0"/>
              <a:t> </a:t>
            </a:r>
            <a:r>
              <a:rPr lang="en-US" sz="2000" dirty="0" err="1"/>
              <a:t>tentang</a:t>
            </a:r>
            <a:r>
              <a:rPr lang="en-US" sz="2000" dirty="0"/>
              <a:t> </a:t>
            </a:r>
            <a:r>
              <a:rPr lang="en-US" sz="2000" dirty="0" err="1"/>
              <a:t>fakta</a:t>
            </a:r>
            <a:r>
              <a:rPr lang="en-US" sz="2000" dirty="0"/>
              <a:t> </a:t>
            </a:r>
            <a:r>
              <a:rPr lang="en-US" sz="2000" dirty="0" err="1"/>
              <a:t>sudah</a:t>
            </a:r>
            <a:r>
              <a:rPr lang="en-US" sz="2000" dirty="0"/>
              <a:t> </a:t>
            </a:r>
            <a:r>
              <a:rPr lang="en-US" sz="2000" dirty="0" err="1"/>
              <a:t>disampaikan</a:t>
            </a:r>
            <a:r>
              <a:rPr lang="en-US" sz="2000" dirty="0"/>
              <a:t> </a:t>
            </a:r>
            <a:r>
              <a:rPr lang="en-US" sz="2000" dirty="0" err="1"/>
              <a:t>terang-terangan</a:t>
            </a:r>
            <a:r>
              <a:rPr lang="en-US" sz="2000" dirty="0"/>
              <a:t>. </a:t>
            </a:r>
            <a:r>
              <a:rPr lang="en-US" sz="2000" dirty="0" err="1"/>
              <a:t>Tapi</a:t>
            </a:r>
            <a:r>
              <a:rPr lang="en-US" sz="2000" dirty="0"/>
              <a:t> </a:t>
            </a:r>
            <a:r>
              <a:rPr lang="en-US" sz="2000" dirty="0" err="1"/>
              <a:t>pesan</a:t>
            </a:r>
            <a:r>
              <a:rPr lang="en-US" sz="2000" dirty="0"/>
              <a:t> </a:t>
            </a:r>
            <a:r>
              <a:rPr lang="en-US" sz="2000" dirty="0" err="1"/>
              <a:t>tersembunyinya</a:t>
            </a:r>
            <a:r>
              <a:rPr lang="en-US" sz="2000" dirty="0"/>
              <a:t> </a:t>
            </a:r>
            <a:r>
              <a:rPr lang="en-US" sz="2000" dirty="0" err="1"/>
              <a:t>ialah</a:t>
            </a:r>
            <a:r>
              <a:rPr lang="en-US" sz="2000" dirty="0"/>
              <a:t> : </a:t>
            </a:r>
            <a:r>
              <a:rPr lang="en-US" sz="2000" i="1" dirty="0" err="1"/>
              <a:t>ayo</a:t>
            </a:r>
            <a:r>
              <a:rPr lang="en-US" sz="2000" i="1" dirty="0"/>
              <a:t> </a:t>
            </a:r>
            <a:r>
              <a:rPr lang="en-US" sz="2000" i="1" dirty="0" err="1"/>
              <a:t>segera</a:t>
            </a:r>
            <a:r>
              <a:rPr lang="en-US" sz="2000" i="1" dirty="0"/>
              <a:t> </a:t>
            </a:r>
            <a:r>
              <a:rPr lang="en-US" sz="2000" i="1" dirty="0" err="1"/>
              <a:t>pulang</a:t>
            </a:r>
            <a:r>
              <a:rPr lang="en-US" sz="2000" i="1" dirty="0"/>
              <a:t>, </a:t>
            </a:r>
            <a:r>
              <a:rPr lang="en-US" sz="2000" i="1" dirty="0" err="1"/>
              <a:t>ini</a:t>
            </a:r>
            <a:r>
              <a:rPr lang="en-US" sz="2000" i="1" dirty="0"/>
              <a:t> </a:t>
            </a:r>
            <a:r>
              <a:rPr lang="en-US" sz="2000" i="1" dirty="0" err="1"/>
              <a:t>sudah</a:t>
            </a:r>
            <a:r>
              <a:rPr lang="en-US" sz="2000" i="1" dirty="0"/>
              <a:t> </a:t>
            </a:r>
            <a:r>
              <a:rPr lang="en-US" sz="2000" i="1" dirty="0" err="1"/>
              <a:t>larut</a:t>
            </a:r>
            <a:r>
              <a:rPr lang="en-US" sz="2000" i="1" dirty="0"/>
              <a:t> </a:t>
            </a:r>
            <a:r>
              <a:rPr lang="en-US" sz="2000" i="1" dirty="0" err="1"/>
              <a:t>malam</a:t>
            </a:r>
            <a:r>
              <a:rPr lang="en-US" sz="2000" i="1" dirty="0"/>
              <a:t>.</a:t>
            </a:r>
          </a:p>
          <a:p>
            <a:r>
              <a:rPr lang="en-US" sz="2000" dirty="0" err="1">
                <a:solidFill>
                  <a:srgbClr val="FF0000"/>
                </a:solidFill>
              </a:rPr>
              <a:t>Jika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dudung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merespon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dengan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segera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pamit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pulang</a:t>
            </a:r>
            <a:r>
              <a:rPr lang="en-US" sz="2000" dirty="0">
                <a:solidFill>
                  <a:srgbClr val="FF0000"/>
                </a:solidFill>
              </a:rPr>
              <a:t>, </a:t>
            </a:r>
            <a:r>
              <a:rPr lang="en-US" sz="2000" dirty="0" err="1">
                <a:solidFill>
                  <a:srgbClr val="FF0000"/>
                </a:solidFill>
              </a:rPr>
              <a:t>maka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tentu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sudah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komplementer</a:t>
            </a:r>
            <a:r>
              <a:rPr lang="en-US" sz="2000" dirty="0">
                <a:solidFill>
                  <a:srgbClr val="FF0000"/>
                </a:solidFill>
              </a:rPr>
              <a:t>. </a:t>
            </a:r>
            <a:r>
              <a:rPr lang="en-US" sz="2000" dirty="0" err="1">
                <a:solidFill>
                  <a:srgbClr val="FF0000"/>
                </a:solidFill>
              </a:rPr>
              <a:t>Tapi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jika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dudung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tetap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ngobrol</a:t>
            </a:r>
            <a:r>
              <a:rPr lang="en-US" sz="2000" dirty="0">
                <a:solidFill>
                  <a:srgbClr val="FF0000"/>
                </a:solidFill>
              </a:rPr>
              <a:t>, </a:t>
            </a:r>
            <a:r>
              <a:rPr lang="en-US" sz="2000" dirty="0" err="1">
                <a:solidFill>
                  <a:srgbClr val="FF0000"/>
                </a:solidFill>
              </a:rPr>
              <a:t>maka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komunikasi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tidak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komplementer</a:t>
            </a:r>
            <a:r>
              <a:rPr lang="en-US" sz="2000" dirty="0">
                <a:solidFill>
                  <a:srgbClr val="FF0000"/>
                </a:solidFill>
              </a:rPr>
              <a:t>. </a:t>
            </a:r>
            <a:r>
              <a:rPr lang="en-US" sz="2000" dirty="0" err="1">
                <a:solidFill>
                  <a:srgbClr val="FF0000"/>
                </a:solidFill>
              </a:rPr>
              <a:t>Karena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pesan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tersembunyi</a:t>
            </a:r>
            <a:r>
              <a:rPr lang="en-US" sz="2000" dirty="0">
                <a:solidFill>
                  <a:srgbClr val="FF0000"/>
                </a:solidFill>
              </a:rPr>
              <a:t> ayah </a:t>
            </a:r>
            <a:r>
              <a:rPr lang="en-US" sz="2000" dirty="0" err="1">
                <a:solidFill>
                  <a:srgbClr val="FF0000"/>
                </a:solidFill>
              </a:rPr>
              <a:t>tidak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direspon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dengan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tepat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oleh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dudung</a:t>
            </a:r>
            <a:r>
              <a:rPr lang="en-US" sz="2400" dirty="0">
                <a:solidFill>
                  <a:srgbClr val="FF0000"/>
                </a:solidFill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64357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8313" y="2276475"/>
            <a:ext cx="8229600" cy="10033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sz="5400">
                <a:solidFill>
                  <a:schemeClr val="tx2"/>
                </a:solidFill>
                <a:latin typeface="Jokerman" pitchFamily="82" charset="0"/>
              </a:rPr>
              <a:t>TERIMA KASIH</a:t>
            </a:r>
          </a:p>
        </p:txBody>
      </p:sp>
    </p:spTree>
    <p:extLst>
      <p:ext uri="{BB962C8B-B14F-4D97-AF65-F5344CB8AC3E}">
        <p14:creationId xmlns:p14="http://schemas.microsoft.com/office/powerpoint/2010/main" val="900384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5"/>
          <p:cNvSpPr>
            <a:spLocks noGrp="1"/>
          </p:cNvSpPr>
          <p:nvPr>
            <p:ph type="subTitle" idx="4294967295"/>
          </p:nvPr>
        </p:nvSpPr>
        <p:spPr>
          <a:xfrm>
            <a:off x="1214438" y="1214438"/>
            <a:ext cx="7929562" cy="5038725"/>
          </a:xfrm>
        </p:spPr>
        <p:txBody>
          <a:bodyPr>
            <a:normAutofit/>
          </a:bodyPr>
          <a:lstStyle/>
          <a:p>
            <a:pPr>
              <a:buFont typeface="Wingdings 2" pitchFamily="18" charset="2"/>
              <a:buNone/>
              <a:defRPr/>
            </a:pPr>
            <a:r>
              <a:rPr lang="en-US" sz="2800" i="1" dirty="0"/>
              <a:t>	</a:t>
            </a:r>
            <a:r>
              <a:rPr lang="en-US" sz="2800" i="1" dirty="0">
                <a:solidFill>
                  <a:srgbClr val="FFC000"/>
                </a:solidFill>
              </a:rPr>
              <a:t>1. P</a:t>
            </a:r>
            <a:r>
              <a:rPr lang="id-ID" sz="2800" i="1" dirty="0">
                <a:solidFill>
                  <a:srgbClr val="FFC000"/>
                </a:solidFill>
              </a:rPr>
              <a:t>erkenalan</a:t>
            </a:r>
            <a:r>
              <a:rPr lang="id-ID" sz="2800" dirty="0">
                <a:solidFill>
                  <a:srgbClr val="FFC000"/>
                </a:solidFill>
              </a:rPr>
              <a:t> ; </a:t>
            </a:r>
            <a:r>
              <a:rPr lang="id-ID" sz="2800" dirty="0"/>
              <a:t>diawai dengan adanya tindakan memulai (initiating)</a:t>
            </a:r>
            <a:endParaRPr lang="en-US" sz="2800" dirty="0"/>
          </a:p>
          <a:p>
            <a:pPr>
              <a:buFont typeface="Wingdings 2" pitchFamily="18" charset="2"/>
              <a:buNone/>
              <a:defRPr/>
            </a:pPr>
            <a:r>
              <a:rPr lang="en-US" sz="2800" dirty="0"/>
              <a:t>	</a:t>
            </a:r>
            <a:r>
              <a:rPr lang="id-ID" sz="2800" dirty="0"/>
              <a:t>Komunikasi biasanya dilakukan dengan hati-hati agar terbentuk persepsi dan kesan pertama yang baik</a:t>
            </a:r>
          </a:p>
          <a:p>
            <a:pPr>
              <a:defRPr/>
            </a:pPr>
            <a:r>
              <a:rPr lang="en-US" sz="2800" dirty="0" err="1"/>
              <a:t>Percakapannya</a:t>
            </a:r>
            <a:r>
              <a:rPr lang="en-US" sz="2800" dirty="0"/>
              <a:t> </a:t>
            </a:r>
            <a:r>
              <a:rPr lang="en-US" sz="2800" dirty="0" err="1"/>
              <a:t>misalnya</a:t>
            </a:r>
            <a:r>
              <a:rPr lang="en-US" sz="2800" dirty="0"/>
              <a:t> :</a:t>
            </a:r>
            <a:endParaRPr lang="id-ID" sz="2800" dirty="0"/>
          </a:p>
          <a:p>
            <a:pPr>
              <a:buFont typeface="Wingdings 2" pitchFamily="18" charset="2"/>
              <a:buNone/>
              <a:defRPr/>
            </a:pPr>
            <a:r>
              <a:rPr lang="en-US" sz="2800" dirty="0"/>
              <a:t>A:</a:t>
            </a:r>
            <a:r>
              <a:rPr lang="id-ID" sz="2800" dirty="0"/>
              <a:t>Apa kabar? </a:t>
            </a:r>
            <a:endParaRPr lang="en-US" sz="2800" dirty="0"/>
          </a:p>
          <a:p>
            <a:pPr>
              <a:buFont typeface="Wingdings 2" pitchFamily="18" charset="2"/>
              <a:buNone/>
              <a:defRPr/>
            </a:pPr>
            <a:r>
              <a:rPr lang="en-US" sz="2800" dirty="0"/>
              <a:t>B: </a:t>
            </a:r>
            <a:r>
              <a:rPr lang="id-ID" sz="2800" dirty="0"/>
              <a:t>Baik</a:t>
            </a:r>
            <a:r>
              <a:rPr lang="en-US" sz="2800" dirty="0"/>
              <a:t>, </a:t>
            </a:r>
            <a:r>
              <a:rPr lang="id-ID" sz="2800" dirty="0"/>
              <a:t>Anda?</a:t>
            </a:r>
          </a:p>
          <a:p>
            <a:pPr>
              <a:buFont typeface="Wingdings 2" pitchFamily="18" charset="2"/>
              <a:buNone/>
              <a:defRPr/>
            </a:pPr>
            <a:endParaRPr lang="id-ID" dirty="0"/>
          </a:p>
          <a:p>
            <a:pPr marL="495300" indent="-49530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52748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5"/>
          <p:cNvSpPr>
            <a:spLocks noGrp="1"/>
          </p:cNvSpPr>
          <p:nvPr>
            <p:ph type="subTitle" idx="4294967295"/>
          </p:nvPr>
        </p:nvSpPr>
        <p:spPr>
          <a:xfrm>
            <a:off x="1071563" y="500063"/>
            <a:ext cx="8072437" cy="5753100"/>
          </a:xfrm>
        </p:spPr>
        <p:txBody>
          <a:bodyPr>
            <a:normAutofit/>
          </a:bodyPr>
          <a:lstStyle/>
          <a:p>
            <a:pPr marL="495300" indent="-495300" eaLnBrk="1" fontAlgn="auto" hangingPunct="1">
              <a:spcAft>
                <a:spcPts val="0"/>
              </a:spcAft>
              <a:buClrTx/>
              <a:buFont typeface="Wingdings 2" pitchFamily="18" charset="2"/>
              <a:buNone/>
              <a:defRPr/>
            </a:pPr>
            <a:endParaRPr lang="id-ID" dirty="0"/>
          </a:p>
          <a:p>
            <a:pPr>
              <a:buFont typeface="Wingdings 2" pitchFamily="18" charset="2"/>
              <a:buNone/>
              <a:defRPr/>
            </a:pPr>
            <a:r>
              <a:rPr lang="en-US" i="1" dirty="0"/>
              <a:t>	</a:t>
            </a:r>
            <a:r>
              <a:rPr lang="en-US" sz="2800" i="1" dirty="0">
                <a:solidFill>
                  <a:srgbClr val="FFC000"/>
                </a:solidFill>
              </a:rPr>
              <a:t>2. P</a:t>
            </a:r>
            <a:r>
              <a:rPr lang="id-ID" sz="2800" i="1" dirty="0">
                <a:solidFill>
                  <a:srgbClr val="FFC000"/>
                </a:solidFill>
              </a:rPr>
              <a:t>enjajagan</a:t>
            </a:r>
            <a:r>
              <a:rPr lang="id-ID" sz="2800" dirty="0">
                <a:solidFill>
                  <a:srgbClr val="FFC000"/>
                </a:solidFill>
              </a:rPr>
              <a:t> (experimenting) ; </a:t>
            </a:r>
            <a:r>
              <a:rPr lang="id-ID" sz="2800" dirty="0"/>
              <a:t>fase dimana kita mencoba topik-topik percakapan untuk mengenal satu sama lain</a:t>
            </a:r>
            <a:endParaRPr lang="en-US" sz="2800" dirty="0"/>
          </a:p>
          <a:p>
            <a:pPr>
              <a:buFont typeface="Wingdings 2" pitchFamily="18" charset="2"/>
              <a:buNone/>
              <a:defRPr/>
            </a:pPr>
            <a:r>
              <a:rPr lang="en-US" sz="2800" dirty="0"/>
              <a:t>	</a:t>
            </a:r>
          </a:p>
          <a:p>
            <a:pPr>
              <a:buFont typeface="Wingdings 2" pitchFamily="18" charset="2"/>
              <a:buNone/>
              <a:defRPr/>
            </a:pPr>
            <a:r>
              <a:rPr lang="en-US" sz="2800" dirty="0"/>
              <a:t>	</a:t>
            </a:r>
            <a:r>
              <a:rPr lang="id-ID" sz="2800" dirty="0"/>
              <a:t>Misalnya berbasa-basi dengan teman yang baru. Hal ini bertujuan agar bisa mengetahui kemiripan dan perbedaan</a:t>
            </a:r>
          </a:p>
          <a:p>
            <a:pPr>
              <a:defRPr/>
            </a:pPr>
            <a:r>
              <a:rPr lang="en-US" sz="2800" dirty="0" err="1"/>
              <a:t>Percakpannya</a:t>
            </a:r>
            <a:r>
              <a:rPr lang="en-US" sz="2800" dirty="0"/>
              <a:t> </a:t>
            </a:r>
            <a:r>
              <a:rPr lang="en-US" sz="2800" dirty="0" err="1"/>
              <a:t>misalnya</a:t>
            </a:r>
            <a:r>
              <a:rPr lang="en-US" sz="2800" dirty="0"/>
              <a:t>:</a:t>
            </a:r>
            <a:endParaRPr lang="id-ID" sz="2800" dirty="0"/>
          </a:p>
          <a:p>
            <a:pPr>
              <a:buFont typeface="Wingdings 2" pitchFamily="18" charset="2"/>
              <a:buNone/>
              <a:defRPr/>
            </a:pPr>
            <a:r>
              <a:rPr lang="en-US" sz="2800" dirty="0"/>
              <a:t>	</a:t>
            </a:r>
            <a:r>
              <a:rPr lang="en-US" sz="2800" dirty="0" err="1"/>
              <a:t>A;Oh</a:t>
            </a:r>
            <a:r>
              <a:rPr lang="en-US" sz="2800" dirty="0"/>
              <a:t> </a:t>
            </a:r>
            <a:r>
              <a:rPr lang="en-US" sz="2800" dirty="0" err="1"/>
              <a:t>ternyata</a:t>
            </a:r>
            <a:r>
              <a:rPr lang="en-US" sz="2800" dirty="0"/>
              <a:t> </a:t>
            </a:r>
            <a:r>
              <a:rPr lang="en-US" sz="2800" dirty="0" err="1"/>
              <a:t>kamu</a:t>
            </a:r>
            <a:r>
              <a:rPr lang="id-ID" sz="2800" dirty="0"/>
              <a:t> suka </a:t>
            </a:r>
            <a:r>
              <a:rPr lang="en-US" sz="2800" dirty="0" err="1"/>
              <a:t>nonton</a:t>
            </a:r>
            <a:r>
              <a:rPr lang="id-ID" sz="2800" dirty="0"/>
              <a:t>? Saya juga</a:t>
            </a:r>
            <a:r>
              <a:rPr lang="en-US" sz="2800" dirty="0"/>
              <a:t> </a:t>
            </a:r>
            <a:r>
              <a:rPr lang="en-US" sz="2800" dirty="0" err="1"/>
              <a:t>suka</a:t>
            </a:r>
            <a:r>
              <a:rPr lang="id-ID" sz="2800" dirty="0"/>
              <a:t>.</a:t>
            </a:r>
            <a:endParaRPr lang="en-US" sz="2800" dirty="0"/>
          </a:p>
          <a:p>
            <a:pPr>
              <a:buFont typeface="Wingdings 2" pitchFamily="18" charset="2"/>
              <a:buNone/>
              <a:defRPr/>
            </a:pPr>
            <a:r>
              <a:rPr lang="en-US" sz="2800" dirty="0"/>
              <a:t> </a:t>
            </a:r>
            <a:r>
              <a:rPr lang="id-ID" sz="2800" dirty="0"/>
              <a:t> </a:t>
            </a:r>
            <a:r>
              <a:rPr lang="en-US" sz="2800" dirty="0"/>
              <a:t>B: Oh </a:t>
            </a:r>
            <a:r>
              <a:rPr lang="en-US" sz="2800" dirty="0" err="1"/>
              <a:t>ya</a:t>
            </a:r>
            <a:r>
              <a:rPr lang="en-US" sz="2800" dirty="0"/>
              <a:t>.?</a:t>
            </a:r>
            <a:r>
              <a:rPr lang="id-ID" sz="2800" dirty="0"/>
              <a:t>Dimana </a:t>
            </a:r>
            <a:r>
              <a:rPr lang="en-US" sz="2800" dirty="0" err="1"/>
              <a:t>biasanya</a:t>
            </a:r>
            <a:r>
              <a:rPr lang="en-US" sz="2800" dirty="0"/>
              <a:t> </a:t>
            </a:r>
            <a:r>
              <a:rPr lang="en-US" sz="2800" dirty="0" err="1"/>
              <a:t>kamu</a:t>
            </a:r>
            <a:r>
              <a:rPr lang="en-US" sz="2800" dirty="0"/>
              <a:t> </a:t>
            </a:r>
            <a:r>
              <a:rPr lang="en-US" sz="2800" dirty="0" err="1"/>
              <a:t>nonton</a:t>
            </a:r>
            <a:r>
              <a:rPr lang="id-ID" sz="2800" dirty="0"/>
              <a:t>? </a:t>
            </a:r>
          </a:p>
          <a:p>
            <a:pPr>
              <a:defRPr/>
            </a:pPr>
            <a:endParaRPr lang="id-ID" dirty="0"/>
          </a:p>
          <a:p>
            <a:pPr marL="495300" indent="-49530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73260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5"/>
          <p:cNvSpPr>
            <a:spLocks noGrp="1"/>
          </p:cNvSpPr>
          <p:nvPr>
            <p:ph type="subTitle" idx="4294967295"/>
          </p:nvPr>
        </p:nvSpPr>
        <p:spPr>
          <a:xfrm>
            <a:off x="1357313" y="571500"/>
            <a:ext cx="7786687" cy="5753100"/>
          </a:xfrm>
        </p:spPr>
        <p:txBody>
          <a:bodyPr>
            <a:normAutofit fontScale="92500" lnSpcReduction="10000"/>
          </a:bodyPr>
          <a:lstStyle/>
          <a:p>
            <a:pPr>
              <a:buFont typeface="Wingdings 2" pitchFamily="18" charset="2"/>
              <a:buNone/>
              <a:defRPr/>
            </a:pPr>
            <a:r>
              <a:rPr lang="en-US" i="1" dirty="0"/>
              <a:t>	</a:t>
            </a:r>
            <a:r>
              <a:rPr lang="en-US" sz="2800" i="1" dirty="0">
                <a:solidFill>
                  <a:srgbClr val="FFC000"/>
                </a:solidFill>
              </a:rPr>
              <a:t>3. </a:t>
            </a:r>
            <a:r>
              <a:rPr lang="en-US" sz="2800" i="1" dirty="0" err="1">
                <a:solidFill>
                  <a:srgbClr val="FFC000"/>
                </a:solidFill>
              </a:rPr>
              <a:t>Intensifikasi</a:t>
            </a:r>
            <a:r>
              <a:rPr lang="id-ID" sz="2800" dirty="0">
                <a:solidFill>
                  <a:srgbClr val="FFC000"/>
                </a:solidFill>
              </a:rPr>
              <a:t> (intensifying)</a:t>
            </a:r>
            <a:r>
              <a:rPr lang="en-US" sz="2800" dirty="0">
                <a:solidFill>
                  <a:srgbClr val="FFC000"/>
                </a:solidFill>
              </a:rPr>
              <a:t>:</a:t>
            </a:r>
          </a:p>
          <a:p>
            <a:pPr>
              <a:buFont typeface="Wingdings 2" pitchFamily="18" charset="2"/>
              <a:buNone/>
              <a:defRPr/>
            </a:pPr>
            <a:r>
              <a:rPr lang="en-US" sz="2800" dirty="0">
                <a:solidFill>
                  <a:srgbClr val="FFC000"/>
                </a:solidFill>
              </a:rPr>
              <a:t>	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tahap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hubungan</a:t>
            </a:r>
            <a:r>
              <a:rPr lang="en-US" sz="2800" dirty="0"/>
              <a:t> </a:t>
            </a:r>
            <a:r>
              <a:rPr lang="en-US" sz="2800" dirty="0" err="1"/>
              <a:t>mengalami</a:t>
            </a:r>
            <a:r>
              <a:rPr lang="en-US" sz="2800" dirty="0"/>
              <a:t> </a:t>
            </a:r>
            <a:r>
              <a:rPr lang="en-US" sz="2800" dirty="0" err="1"/>
              <a:t>kemajuan</a:t>
            </a:r>
            <a:r>
              <a:rPr lang="en-US" sz="2800" dirty="0"/>
              <a:t>, </a:t>
            </a:r>
            <a:r>
              <a:rPr lang="en-US" sz="2800" dirty="0" err="1"/>
              <a:t>saling</a:t>
            </a:r>
            <a:r>
              <a:rPr lang="en-US" sz="2800" dirty="0"/>
              <a:t> </a:t>
            </a:r>
            <a:r>
              <a:rPr lang="en-US" sz="2800" dirty="0" err="1"/>
              <a:t>berbagi</a:t>
            </a:r>
            <a:r>
              <a:rPr lang="en-US" sz="2800" dirty="0"/>
              <a:t> </a:t>
            </a:r>
            <a:r>
              <a:rPr lang="en-US" sz="2800" dirty="0" err="1"/>
              <a:t>cerita</a:t>
            </a:r>
            <a:r>
              <a:rPr lang="en-US" sz="2800" dirty="0"/>
              <a:t> yang </a:t>
            </a:r>
            <a:r>
              <a:rPr lang="en-US" sz="2800" dirty="0" err="1"/>
              <a:t>lebih</a:t>
            </a:r>
            <a:r>
              <a:rPr lang="en-US" sz="2800" dirty="0"/>
              <a:t> </a:t>
            </a:r>
            <a:r>
              <a:rPr lang="en-US" sz="2800" dirty="0" err="1"/>
              <a:t>mendalam</a:t>
            </a:r>
            <a:r>
              <a:rPr lang="en-US" sz="2800" dirty="0"/>
              <a:t>, </a:t>
            </a:r>
            <a:r>
              <a:rPr lang="en-US" sz="2800" dirty="0" err="1"/>
              <a:t>bahkan</a:t>
            </a:r>
            <a:r>
              <a:rPr lang="en-US" sz="2800" dirty="0"/>
              <a:t> </a:t>
            </a:r>
            <a:r>
              <a:rPr lang="en-US" sz="2800" dirty="0" err="1"/>
              <a:t>mungkin</a:t>
            </a:r>
            <a:r>
              <a:rPr lang="en-US" sz="2800" dirty="0"/>
              <a:t> </a:t>
            </a:r>
            <a:r>
              <a:rPr lang="en-US" sz="2800" dirty="0" err="1"/>
              <a:t>saja</a:t>
            </a:r>
            <a:r>
              <a:rPr lang="en-US" sz="2800" dirty="0"/>
              <a:t> </a:t>
            </a:r>
            <a:r>
              <a:rPr lang="en-US" sz="2800" dirty="0" err="1"/>
              <a:t>berbagi</a:t>
            </a:r>
            <a:r>
              <a:rPr lang="en-US" sz="2800" dirty="0"/>
              <a:t> </a:t>
            </a:r>
            <a:r>
              <a:rPr lang="en-US" sz="2800" dirty="0" err="1"/>
              <a:t>rahasia</a:t>
            </a:r>
            <a:r>
              <a:rPr lang="en-US" sz="2800" dirty="0"/>
              <a:t>.</a:t>
            </a:r>
          </a:p>
          <a:p>
            <a:pPr>
              <a:buFont typeface="Wingdings 2" pitchFamily="18" charset="2"/>
              <a:buNone/>
              <a:defRPr/>
            </a:pPr>
            <a:r>
              <a:rPr lang="id-ID" sz="2800" dirty="0"/>
              <a:t> </a:t>
            </a:r>
            <a:r>
              <a:rPr lang="en-US" sz="2800" dirty="0"/>
              <a:t>	</a:t>
            </a:r>
            <a:r>
              <a:rPr lang="en-US" sz="2800" dirty="0" err="1"/>
              <a:t>Sering</a:t>
            </a:r>
            <a:r>
              <a:rPr lang="en-US" sz="2800" dirty="0"/>
              <a:t> pula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tahap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 orang </a:t>
            </a:r>
            <a:r>
              <a:rPr lang="en-US" sz="2800" dirty="0" err="1"/>
              <a:t>menyebut</a:t>
            </a:r>
            <a:r>
              <a:rPr lang="en-US" sz="2800" dirty="0"/>
              <a:t> </a:t>
            </a:r>
            <a:r>
              <a:rPr lang="en-US" sz="2800" dirty="0" err="1"/>
              <a:t>temannya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panggilan</a:t>
            </a:r>
            <a:r>
              <a:rPr lang="en-US" sz="2800" dirty="0"/>
              <a:t> </a:t>
            </a:r>
            <a:r>
              <a:rPr lang="en-US" sz="2800" dirty="0" err="1"/>
              <a:t>nama</a:t>
            </a:r>
            <a:r>
              <a:rPr lang="en-US" sz="2800" dirty="0"/>
              <a:t> </a:t>
            </a:r>
            <a:r>
              <a:rPr lang="en-US" sz="2800" dirty="0" err="1"/>
              <a:t>yg</a:t>
            </a:r>
            <a:r>
              <a:rPr lang="en-US" sz="2800" dirty="0"/>
              <a:t> </a:t>
            </a:r>
            <a:r>
              <a:rPr lang="en-US" sz="2800" dirty="0" err="1"/>
              <a:t>khas</a:t>
            </a:r>
            <a:r>
              <a:rPr lang="en-US" sz="2800" dirty="0"/>
              <a:t>, </a:t>
            </a:r>
            <a:r>
              <a:rPr lang="en-US" sz="2800" dirty="0" err="1"/>
              <a:t>yg</a:t>
            </a:r>
            <a:r>
              <a:rPr lang="en-US" sz="2800" dirty="0"/>
              <a:t> </a:t>
            </a:r>
            <a:r>
              <a:rPr lang="en-US" sz="2800" dirty="0" err="1"/>
              <a:t>berbeda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cara</a:t>
            </a:r>
            <a:r>
              <a:rPr lang="en-US" sz="2800" dirty="0"/>
              <a:t> orang lain </a:t>
            </a:r>
            <a:r>
              <a:rPr lang="en-US" sz="2800" dirty="0" err="1"/>
              <a:t>memanggil</a:t>
            </a:r>
            <a:r>
              <a:rPr lang="en-US" sz="2800" dirty="0"/>
              <a:t>. </a:t>
            </a:r>
          </a:p>
          <a:p>
            <a:pPr>
              <a:buFont typeface="Wingdings 2" pitchFamily="18" charset="2"/>
              <a:buNone/>
              <a:defRPr/>
            </a:pPr>
            <a:r>
              <a:rPr lang="en-US" sz="2800" dirty="0"/>
              <a:t>	</a:t>
            </a:r>
            <a:r>
              <a:rPr lang="en-US" sz="2800" dirty="0" err="1"/>
              <a:t>Disini</a:t>
            </a:r>
            <a:r>
              <a:rPr lang="en-US" sz="2800" dirty="0"/>
              <a:t> </a:t>
            </a:r>
            <a:r>
              <a:rPr lang="en-US" sz="2800" dirty="0" err="1"/>
              <a:t>banyak</a:t>
            </a:r>
            <a:r>
              <a:rPr lang="en-US" sz="2800" dirty="0"/>
              <a:t> </a:t>
            </a:r>
            <a:r>
              <a:rPr lang="en-US" sz="2800" dirty="0" err="1"/>
              <a:t>waktu</a:t>
            </a:r>
            <a:r>
              <a:rPr lang="en-US" sz="2800" dirty="0"/>
              <a:t> </a:t>
            </a:r>
            <a:r>
              <a:rPr lang="en-US" sz="2800" dirty="0" err="1"/>
              <a:t>luang</a:t>
            </a:r>
            <a:r>
              <a:rPr lang="en-US" sz="2800" dirty="0"/>
              <a:t> </a:t>
            </a:r>
            <a:r>
              <a:rPr lang="en-US" sz="2800" dirty="0" err="1"/>
              <a:t>yg</a:t>
            </a:r>
            <a:r>
              <a:rPr lang="en-US" sz="2800" dirty="0"/>
              <a:t> </a:t>
            </a:r>
            <a:r>
              <a:rPr lang="en-US" sz="2800" dirty="0" err="1"/>
              <a:t>dihabiskan</a:t>
            </a:r>
            <a:r>
              <a:rPr lang="en-US" sz="2800" dirty="0"/>
              <a:t> </a:t>
            </a:r>
            <a:r>
              <a:rPr lang="en-US" sz="2800" dirty="0" err="1"/>
              <a:t>bersama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mungkin</a:t>
            </a:r>
            <a:r>
              <a:rPr lang="en-US" sz="2800" dirty="0"/>
              <a:t> juga </a:t>
            </a:r>
            <a:r>
              <a:rPr lang="en-US" sz="2800" dirty="0" err="1"/>
              <a:t>ada</a:t>
            </a:r>
            <a:r>
              <a:rPr lang="en-US" sz="2800" dirty="0"/>
              <a:t> </a:t>
            </a:r>
            <a:r>
              <a:rPr lang="en-US" sz="2800" dirty="0" err="1"/>
              <a:t>barang</a:t>
            </a:r>
            <a:r>
              <a:rPr lang="en-US" sz="2800" dirty="0"/>
              <a:t> </a:t>
            </a:r>
            <a:r>
              <a:rPr lang="en-US" sz="2800" dirty="0" err="1"/>
              <a:t>barang</a:t>
            </a:r>
            <a:r>
              <a:rPr lang="en-US" sz="2800" dirty="0"/>
              <a:t> </a:t>
            </a:r>
            <a:r>
              <a:rPr lang="en-US" sz="2800" dirty="0" err="1"/>
              <a:t>yg</a:t>
            </a:r>
            <a:r>
              <a:rPr lang="en-US" sz="2800" dirty="0"/>
              <a:t> </a:t>
            </a:r>
            <a:r>
              <a:rPr lang="en-US" sz="2800" dirty="0" err="1"/>
              <a:t>dibeli</a:t>
            </a:r>
            <a:r>
              <a:rPr lang="en-US" sz="2800" dirty="0"/>
              <a:t> </a:t>
            </a:r>
            <a:r>
              <a:rPr lang="en-US" sz="2800" dirty="0" err="1"/>
              <a:t>bersama</a:t>
            </a:r>
            <a:r>
              <a:rPr lang="en-US" sz="2800" dirty="0"/>
              <a:t> </a:t>
            </a:r>
            <a:r>
              <a:rPr lang="en-US" sz="2800" dirty="0" err="1"/>
              <a:t>yg</a:t>
            </a:r>
            <a:r>
              <a:rPr lang="en-US" sz="2800" dirty="0"/>
              <a:t> </a:t>
            </a:r>
            <a:r>
              <a:rPr lang="en-US" sz="2800" dirty="0" err="1"/>
              <a:t>menunjukkan</a:t>
            </a:r>
            <a:r>
              <a:rPr lang="en-US" sz="2800" dirty="0"/>
              <a:t> </a:t>
            </a:r>
            <a:r>
              <a:rPr lang="en-US" sz="2800" dirty="0" err="1"/>
              <a:t>tingkat</a:t>
            </a:r>
            <a:r>
              <a:rPr lang="en-US" sz="2800" dirty="0"/>
              <a:t> </a:t>
            </a:r>
            <a:r>
              <a:rPr lang="en-US" sz="2800" dirty="0" err="1"/>
              <a:t>keakraban</a:t>
            </a:r>
            <a:r>
              <a:rPr lang="en-US" sz="2800" dirty="0"/>
              <a:t> </a:t>
            </a:r>
            <a:r>
              <a:rPr lang="en-US" sz="2800" dirty="0" err="1"/>
              <a:t>yg</a:t>
            </a:r>
            <a:r>
              <a:rPr lang="en-US" sz="2800" dirty="0"/>
              <a:t> </a:t>
            </a:r>
            <a:r>
              <a:rPr lang="en-US" sz="2800" dirty="0" err="1"/>
              <a:t>lebih</a:t>
            </a:r>
            <a:r>
              <a:rPr lang="en-US" sz="2800" dirty="0"/>
              <a:t> </a:t>
            </a:r>
            <a:r>
              <a:rPr lang="en-US" sz="2800" dirty="0" err="1"/>
              <a:t>mendalam</a:t>
            </a:r>
            <a:r>
              <a:rPr lang="en-US" sz="2800" dirty="0"/>
              <a:t>.</a:t>
            </a:r>
          </a:p>
          <a:p>
            <a:pPr>
              <a:buFont typeface="Wingdings 2" pitchFamily="18" charset="2"/>
              <a:buNone/>
              <a:defRPr/>
            </a:pPr>
            <a:r>
              <a:rPr lang="en-US" sz="2800" dirty="0"/>
              <a:t>	</a:t>
            </a:r>
            <a:r>
              <a:rPr lang="en-US" sz="2800" dirty="0" err="1"/>
              <a:t>Baik</a:t>
            </a:r>
            <a:r>
              <a:rPr lang="en-US" sz="2800" dirty="0"/>
              <a:t> </a:t>
            </a:r>
            <a:r>
              <a:rPr lang="en-US" sz="2800" dirty="0" err="1"/>
              <a:t>komunikasi</a:t>
            </a:r>
            <a:r>
              <a:rPr lang="en-US" sz="2800" dirty="0"/>
              <a:t> verbal </a:t>
            </a:r>
            <a:r>
              <a:rPr lang="en-US" sz="2800" dirty="0" err="1"/>
              <a:t>maupun</a:t>
            </a:r>
            <a:r>
              <a:rPr lang="en-US" sz="2800" dirty="0"/>
              <a:t> </a:t>
            </a:r>
            <a:r>
              <a:rPr lang="en-US" sz="2800" dirty="0" err="1"/>
              <a:t>komunikasi</a:t>
            </a:r>
            <a:r>
              <a:rPr lang="en-US" sz="2800" dirty="0"/>
              <a:t> non verbal </a:t>
            </a:r>
            <a:r>
              <a:rPr lang="en-US" sz="2800" dirty="0" err="1"/>
              <a:t>menjadi</a:t>
            </a:r>
            <a:r>
              <a:rPr lang="en-US" sz="2800" dirty="0"/>
              <a:t> </a:t>
            </a:r>
            <a:r>
              <a:rPr lang="en-US" sz="2800" dirty="0" err="1"/>
              <a:t>semakin</a:t>
            </a:r>
            <a:r>
              <a:rPr lang="en-US" sz="2800" dirty="0"/>
              <a:t> </a:t>
            </a:r>
            <a:r>
              <a:rPr lang="en-US" sz="2800" dirty="0" err="1"/>
              <a:t>intens</a:t>
            </a:r>
            <a:r>
              <a:rPr lang="en-US" sz="2800" dirty="0"/>
              <a:t> </a:t>
            </a:r>
            <a:r>
              <a:rPr lang="en-US" sz="2800" dirty="0" err="1"/>
              <a:t>satu</a:t>
            </a:r>
            <a:r>
              <a:rPr lang="en-US" sz="2800" dirty="0"/>
              <a:t> </a:t>
            </a:r>
            <a:r>
              <a:rPr lang="en-US" sz="2800" dirty="0" err="1"/>
              <a:t>sama</a:t>
            </a:r>
            <a:r>
              <a:rPr lang="en-US" sz="2800" dirty="0"/>
              <a:t> lain.</a:t>
            </a:r>
          </a:p>
          <a:p>
            <a:pPr>
              <a:buFont typeface="Wingdings 2" pitchFamily="18" charset="2"/>
              <a:buNone/>
              <a:defRPr/>
            </a:pPr>
            <a:endParaRPr lang="en-US" sz="2800" dirty="0"/>
          </a:p>
          <a:p>
            <a:pPr>
              <a:buFont typeface="Wingdings 2" pitchFamily="18" charset="2"/>
              <a:buNone/>
              <a:defRPr/>
            </a:pPr>
            <a:r>
              <a:rPr lang="en-US" sz="2800" dirty="0"/>
              <a:t>	</a:t>
            </a:r>
            <a:endParaRPr lang="id-ID" sz="2800" dirty="0"/>
          </a:p>
          <a:p>
            <a:pPr>
              <a:defRPr/>
            </a:pPr>
            <a:endParaRPr lang="id-ID" dirty="0"/>
          </a:p>
          <a:p>
            <a:pPr>
              <a:defRPr/>
            </a:pPr>
            <a:endParaRPr lang="id-ID" dirty="0"/>
          </a:p>
          <a:p>
            <a:pPr marL="495300" indent="-49530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134151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5"/>
          <p:cNvSpPr>
            <a:spLocks noGrp="1"/>
          </p:cNvSpPr>
          <p:nvPr>
            <p:ph type="subTitle" idx="4294967295"/>
          </p:nvPr>
        </p:nvSpPr>
        <p:spPr>
          <a:xfrm>
            <a:off x="1285875" y="571500"/>
            <a:ext cx="7858125" cy="5753100"/>
          </a:xfrm>
        </p:spPr>
        <p:txBody>
          <a:bodyPr>
            <a:normAutofit fontScale="85000" lnSpcReduction="20000"/>
          </a:bodyPr>
          <a:lstStyle/>
          <a:p>
            <a:pPr>
              <a:defRPr/>
            </a:pPr>
            <a:endParaRPr lang="id-ID" dirty="0"/>
          </a:p>
          <a:p>
            <a:pPr>
              <a:buFont typeface="Wingdings 2" pitchFamily="18" charset="2"/>
              <a:buNone/>
              <a:defRPr/>
            </a:pPr>
            <a:r>
              <a:rPr lang="en-US" i="1" dirty="0"/>
              <a:t>	</a:t>
            </a:r>
            <a:r>
              <a:rPr lang="en-US" sz="2800" i="1" dirty="0">
                <a:solidFill>
                  <a:srgbClr val="FFC000"/>
                </a:solidFill>
              </a:rPr>
              <a:t>4. P</a:t>
            </a:r>
            <a:r>
              <a:rPr lang="id-ID" sz="2800" i="1" dirty="0">
                <a:solidFill>
                  <a:srgbClr val="FFC000"/>
                </a:solidFill>
              </a:rPr>
              <a:t>engikatan</a:t>
            </a:r>
            <a:r>
              <a:rPr lang="id-ID" sz="2800" dirty="0">
                <a:solidFill>
                  <a:srgbClr val="FFC000"/>
                </a:solidFill>
              </a:rPr>
              <a:t> (bonding) ;</a:t>
            </a:r>
            <a:endParaRPr lang="en-US" sz="2800" dirty="0">
              <a:solidFill>
                <a:srgbClr val="FFC000"/>
              </a:solidFill>
            </a:endParaRPr>
          </a:p>
          <a:p>
            <a:pPr>
              <a:buFont typeface="Wingdings 2" pitchFamily="18" charset="2"/>
              <a:buNone/>
              <a:defRPr/>
            </a:pPr>
            <a:r>
              <a:rPr lang="en-US" sz="2800" dirty="0">
                <a:solidFill>
                  <a:srgbClr val="FFC000"/>
                </a:solidFill>
              </a:rPr>
              <a:t>  </a:t>
            </a:r>
            <a:r>
              <a:rPr lang="id-ID" sz="2800" dirty="0">
                <a:solidFill>
                  <a:srgbClr val="FFC000"/>
                </a:solidFill>
              </a:rPr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tahap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hubungan</a:t>
            </a:r>
            <a:r>
              <a:rPr lang="en-US" sz="2800" dirty="0"/>
              <a:t> </a:t>
            </a:r>
            <a:r>
              <a:rPr lang="en-US" sz="2800" dirty="0" err="1"/>
              <a:t>meningkat</a:t>
            </a:r>
            <a:r>
              <a:rPr lang="en-US" sz="2800" dirty="0"/>
              <a:t> </a:t>
            </a:r>
            <a:r>
              <a:rPr lang="en-US" sz="2800" dirty="0" err="1"/>
              <a:t>menuju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>
                <a:solidFill>
                  <a:srgbClr val="00B0F0"/>
                </a:solidFill>
              </a:rPr>
              <a:t>ikatan</a:t>
            </a:r>
            <a:r>
              <a:rPr lang="en-US" sz="2800" dirty="0">
                <a:solidFill>
                  <a:srgbClr val="00B0F0"/>
                </a:solidFill>
              </a:rPr>
              <a:t> formal</a:t>
            </a:r>
            <a:r>
              <a:rPr lang="en-US" sz="2800" dirty="0"/>
              <a:t>. </a:t>
            </a:r>
          </a:p>
          <a:p>
            <a:pPr>
              <a:buFont typeface="Wingdings 2" pitchFamily="18" charset="2"/>
              <a:buNone/>
              <a:defRPr/>
            </a:pPr>
            <a:r>
              <a:rPr lang="en-US" sz="2800" dirty="0"/>
              <a:t>	</a:t>
            </a:r>
            <a:r>
              <a:rPr lang="en-US" sz="2800" dirty="0" err="1"/>
              <a:t>Bagi</a:t>
            </a:r>
            <a:r>
              <a:rPr lang="en-US" sz="2800" dirty="0"/>
              <a:t> </a:t>
            </a:r>
            <a:r>
              <a:rPr lang="en-US" sz="2800" dirty="0" err="1"/>
              <a:t>pasangan</a:t>
            </a:r>
            <a:r>
              <a:rPr lang="en-US" sz="2800" dirty="0"/>
              <a:t>, </a:t>
            </a:r>
            <a:r>
              <a:rPr lang="en-US" sz="2800" dirty="0" err="1"/>
              <a:t>maka</a:t>
            </a:r>
            <a:r>
              <a:rPr lang="en-US" sz="2800" dirty="0"/>
              <a:t> </a:t>
            </a:r>
            <a:r>
              <a:rPr lang="en-US" sz="2800" dirty="0" err="1"/>
              <a:t>ikatan</a:t>
            </a:r>
            <a:r>
              <a:rPr lang="en-US" sz="2800" dirty="0"/>
              <a:t> </a:t>
            </a:r>
            <a:r>
              <a:rPr lang="en-US" sz="2800" dirty="0" err="1"/>
              <a:t>formalnya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pertunangan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pernikahan</a:t>
            </a:r>
            <a:r>
              <a:rPr lang="en-US" sz="2800" dirty="0"/>
              <a:t>. </a:t>
            </a:r>
            <a:r>
              <a:rPr lang="en-US" sz="2800" dirty="0" err="1"/>
              <a:t>Bagi</a:t>
            </a:r>
            <a:r>
              <a:rPr lang="en-US" sz="2800" dirty="0"/>
              <a:t> </a:t>
            </a:r>
            <a:r>
              <a:rPr lang="en-US" sz="2800" dirty="0" err="1"/>
              <a:t>hubungan</a:t>
            </a:r>
            <a:r>
              <a:rPr lang="en-US" sz="2800" dirty="0"/>
              <a:t> </a:t>
            </a:r>
            <a:r>
              <a:rPr lang="en-US" sz="2800" dirty="0" err="1"/>
              <a:t>kerja</a:t>
            </a:r>
            <a:r>
              <a:rPr lang="en-US" sz="2800" dirty="0"/>
              <a:t> </a:t>
            </a:r>
            <a:r>
              <a:rPr lang="en-US" sz="2800" dirty="0" err="1"/>
              <a:t>biasa</a:t>
            </a:r>
            <a:r>
              <a:rPr lang="en-US" sz="2800" dirty="0"/>
              <a:t>, </a:t>
            </a:r>
            <a:r>
              <a:rPr lang="en-US" sz="2800" dirty="0" err="1"/>
              <a:t>maka</a:t>
            </a:r>
            <a:r>
              <a:rPr lang="en-US" sz="2800" dirty="0"/>
              <a:t> </a:t>
            </a:r>
            <a:r>
              <a:rPr lang="en-US" sz="2800" dirty="0" err="1"/>
              <a:t>ikatan</a:t>
            </a:r>
            <a:r>
              <a:rPr lang="en-US" sz="2800" dirty="0"/>
              <a:t> </a:t>
            </a:r>
            <a:r>
              <a:rPr lang="en-US" sz="2800" dirty="0" err="1"/>
              <a:t>formalnya</a:t>
            </a:r>
            <a:r>
              <a:rPr lang="en-US" sz="2800" dirty="0"/>
              <a:t> </a:t>
            </a:r>
            <a:r>
              <a:rPr lang="en-US" sz="2800" dirty="0" err="1"/>
              <a:t>berupa</a:t>
            </a:r>
            <a:r>
              <a:rPr lang="en-US" sz="2800" dirty="0"/>
              <a:t> </a:t>
            </a:r>
            <a:r>
              <a:rPr lang="en-US" sz="2800" dirty="0" err="1"/>
              <a:t>kontrak</a:t>
            </a:r>
            <a:r>
              <a:rPr lang="en-US" sz="2800" dirty="0"/>
              <a:t> </a:t>
            </a:r>
            <a:r>
              <a:rPr lang="en-US" sz="2800" dirty="0" err="1"/>
              <a:t>kerja</a:t>
            </a:r>
            <a:r>
              <a:rPr lang="en-US" sz="2800" dirty="0"/>
              <a:t>. </a:t>
            </a:r>
            <a:r>
              <a:rPr lang="en-US" sz="2800" dirty="0" err="1"/>
              <a:t>Bagi</a:t>
            </a:r>
            <a:r>
              <a:rPr lang="en-US" sz="2800" dirty="0"/>
              <a:t> yang </a:t>
            </a:r>
            <a:r>
              <a:rPr lang="en-US" sz="2800" dirty="0" err="1"/>
              <a:t>menjalin</a:t>
            </a:r>
            <a:r>
              <a:rPr lang="en-US" sz="2800" dirty="0"/>
              <a:t> </a:t>
            </a:r>
            <a:r>
              <a:rPr lang="en-US" sz="2800" dirty="0" err="1"/>
              <a:t>hubungan</a:t>
            </a:r>
            <a:r>
              <a:rPr lang="en-US" sz="2800" dirty="0"/>
              <a:t> </a:t>
            </a:r>
            <a:r>
              <a:rPr lang="en-US" sz="2800" dirty="0" err="1"/>
              <a:t>bisnis</a:t>
            </a:r>
            <a:r>
              <a:rPr lang="en-US" sz="2800" dirty="0"/>
              <a:t>, </a:t>
            </a:r>
            <a:r>
              <a:rPr lang="en-US" sz="2800" dirty="0" err="1"/>
              <a:t>ikatan</a:t>
            </a:r>
            <a:r>
              <a:rPr lang="en-US" sz="2800" dirty="0"/>
              <a:t> </a:t>
            </a:r>
            <a:r>
              <a:rPr lang="en-US" sz="2800" dirty="0" err="1"/>
              <a:t>formalnya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kontrak</a:t>
            </a:r>
            <a:r>
              <a:rPr lang="en-US" sz="2800" dirty="0"/>
              <a:t> </a:t>
            </a:r>
            <a:r>
              <a:rPr lang="en-US" sz="2800" dirty="0" err="1"/>
              <a:t>bisnis</a:t>
            </a:r>
            <a:r>
              <a:rPr lang="en-US" sz="2800" dirty="0"/>
              <a:t> </a:t>
            </a:r>
            <a:r>
              <a:rPr lang="en-US" sz="2800" dirty="0" err="1"/>
              <a:t>berupa</a:t>
            </a:r>
            <a:r>
              <a:rPr lang="en-US" sz="2800" dirty="0"/>
              <a:t> </a:t>
            </a:r>
            <a:r>
              <a:rPr lang="en-US" sz="2800" dirty="0" err="1"/>
              <a:t>perjanjian</a:t>
            </a:r>
            <a:r>
              <a:rPr lang="en-US" sz="2800" dirty="0"/>
              <a:t> </a:t>
            </a:r>
            <a:r>
              <a:rPr lang="en-US" sz="2800" dirty="0" err="1"/>
              <a:t>hukum</a:t>
            </a:r>
            <a:r>
              <a:rPr lang="en-US" sz="2800" dirty="0"/>
              <a:t>.</a:t>
            </a:r>
          </a:p>
          <a:p>
            <a:pPr>
              <a:buFont typeface="Wingdings 2" pitchFamily="18" charset="2"/>
              <a:buNone/>
              <a:defRPr/>
            </a:pPr>
            <a:r>
              <a:rPr lang="en-US" sz="2800" dirty="0"/>
              <a:t>	</a:t>
            </a:r>
            <a:r>
              <a:rPr lang="en-US" sz="2800" dirty="0" err="1"/>
              <a:t>Apabila</a:t>
            </a:r>
            <a:r>
              <a:rPr lang="en-US" sz="2800" dirty="0"/>
              <a:t> </a:t>
            </a:r>
            <a:r>
              <a:rPr lang="en-US" sz="2800" dirty="0" err="1"/>
              <a:t>sudah</a:t>
            </a:r>
            <a:r>
              <a:rPr lang="en-US" sz="2800" dirty="0"/>
              <a:t> </a:t>
            </a:r>
            <a:r>
              <a:rPr lang="en-US" sz="2800" dirty="0" err="1"/>
              <a:t>terikat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ikatan</a:t>
            </a:r>
            <a:r>
              <a:rPr lang="en-US" sz="2800" dirty="0"/>
              <a:t> formal </a:t>
            </a:r>
            <a:r>
              <a:rPr lang="en-US" sz="2800" dirty="0" err="1"/>
              <a:t>maka</a:t>
            </a:r>
            <a:r>
              <a:rPr lang="en-US" sz="2800" dirty="0"/>
              <a:t>, </a:t>
            </a:r>
            <a:r>
              <a:rPr lang="en-US" sz="2800" dirty="0" err="1"/>
              <a:t>kedua</a:t>
            </a:r>
            <a:r>
              <a:rPr lang="en-US" sz="2800" dirty="0"/>
              <a:t> </a:t>
            </a:r>
            <a:r>
              <a:rPr lang="en-US" sz="2800" dirty="0" err="1"/>
              <a:t>belah</a:t>
            </a:r>
            <a:r>
              <a:rPr lang="en-US" sz="2800" dirty="0"/>
              <a:t> </a:t>
            </a:r>
            <a:r>
              <a:rPr lang="en-US" sz="2800" dirty="0" err="1"/>
              <a:t>pihak</a:t>
            </a:r>
            <a:r>
              <a:rPr lang="en-US" sz="2800" dirty="0"/>
              <a:t> </a:t>
            </a:r>
            <a:r>
              <a:rPr lang="en-US" sz="2800" dirty="0" err="1"/>
              <a:t>harus</a:t>
            </a:r>
            <a:r>
              <a:rPr lang="en-US" sz="2800" dirty="0"/>
              <a:t> </a:t>
            </a:r>
            <a:r>
              <a:rPr lang="en-US" sz="2800" dirty="0" err="1"/>
              <a:t>mematuhi</a:t>
            </a:r>
            <a:r>
              <a:rPr lang="en-US" sz="2800" dirty="0"/>
              <a:t> </a:t>
            </a:r>
            <a:r>
              <a:rPr lang="en-US" sz="2800" dirty="0" err="1"/>
              <a:t>aturan</a:t>
            </a:r>
            <a:r>
              <a:rPr lang="en-US" sz="2800" dirty="0"/>
              <a:t> yang </a:t>
            </a:r>
            <a:r>
              <a:rPr lang="en-US" sz="2800" dirty="0" err="1"/>
              <a:t>diciptakan</a:t>
            </a:r>
            <a:r>
              <a:rPr lang="en-US" sz="2800" dirty="0"/>
              <a:t> </a:t>
            </a:r>
            <a:r>
              <a:rPr lang="en-US" sz="2800" dirty="0" err="1"/>
              <a:t>bersama</a:t>
            </a:r>
            <a:r>
              <a:rPr lang="en-US" sz="2800" dirty="0"/>
              <a:t>.</a:t>
            </a:r>
          </a:p>
          <a:p>
            <a:pPr>
              <a:buFont typeface="Wingdings 2" pitchFamily="18" charset="2"/>
              <a:buNone/>
              <a:defRPr/>
            </a:pPr>
            <a:r>
              <a:rPr lang="en-US" sz="2800" dirty="0"/>
              <a:t>	</a:t>
            </a:r>
            <a:r>
              <a:rPr lang="en-US" sz="2800" dirty="0" err="1"/>
              <a:t>Disinilah</a:t>
            </a:r>
            <a:r>
              <a:rPr lang="en-US" sz="2800" dirty="0"/>
              <a:t> </a:t>
            </a:r>
            <a:r>
              <a:rPr lang="en-US" sz="2800" dirty="0" err="1"/>
              <a:t>hubungan</a:t>
            </a:r>
            <a:r>
              <a:rPr lang="en-US" sz="2800" dirty="0"/>
              <a:t> </a:t>
            </a:r>
            <a:r>
              <a:rPr lang="en-US" sz="2800" dirty="0" err="1"/>
              <a:t>itu</a:t>
            </a:r>
            <a:r>
              <a:rPr lang="en-US" sz="2800" dirty="0"/>
              <a:t> </a:t>
            </a:r>
            <a:r>
              <a:rPr lang="en-US" sz="2800" dirty="0" err="1"/>
              <a:t>diuji</a:t>
            </a:r>
            <a:r>
              <a:rPr lang="en-US" sz="2800" dirty="0"/>
              <a:t>, </a:t>
            </a:r>
            <a:r>
              <a:rPr lang="en-US" sz="2800" dirty="0" err="1"/>
              <a:t>apakah</a:t>
            </a:r>
            <a:r>
              <a:rPr lang="en-US" sz="2800" dirty="0"/>
              <a:t> </a:t>
            </a:r>
            <a:r>
              <a:rPr lang="en-US" sz="2800" dirty="0" err="1"/>
              <a:t>tetap</a:t>
            </a:r>
            <a:r>
              <a:rPr lang="en-US" sz="2800" dirty="0"/>
              <a:t> </a:t>
            </a:r>
            <a:r>
              <a:rPr lang="en-US" sz="2800" dirty="0" err="1"/>
              <a:t>diteruskan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bisa</a:t>
            </a:r>
            <a:r>
              <a:rPr lang="en-US" sz="2800" dirty="0"/>
              <a:t> juga </a:t>
            </a:r>
            <a:r>
              <a:rPr lang="en-US" sz="2800" dirty="0" err="1"/>
              <a:t>terjadi</a:t>
            </a:r>
            <a:r>
              <a:rPr lang="en-US" sz="2800" dirty="0"/>
              <a:t> </a:t>
            </a:r>
            <a:r>
              <a:rPr lang="en-US" sz="2800" dirty="0" err="1"/>
              <a:t>pemutusan</a:t>
            </a:r>
            <a:r>
              <a:rPr lang="en-US" sz="2800" dirty="0"/>
              <a:t> </a:t>
            </a:r>
            <a:r>
              <a:rPr lang="en-US" sz="2800" dirty="0" err="1"/>
              <a:t>hubungan</a:t>
            </a:r>
            <a:r>
              <a:rPr lang="en-US" sz="2800" dirty="0"/>
              <a:t> </a:t>
            </a:r>
            <a:r>
              <a:rPr lang="en-US" sz="2800" dirty="0" err="1"/>
              <a:t>apabila</a:t>
            </a:r>
            <a:r>
              <a:rPr lang="en-US" sz="2800" dirty="0"/>
              <a:t> </a:t>
            </a:r>
            <a:r>
              <a:rPr lang="en-US" sz="2800" dirty="0" err="1"/>
              <a:t>salah</a:t>
            </a:r>
            <a:r>
              <a:rPr lang="en-US" sz="2800" dirty="0"/>
              <a:t> </a:t>
            </a:r>
            <a:r>
              <a:rPr lang="en-US" sz="2800" dirty="0" err="1"/>
              <a:t>satu</a:t>
            </a:r>
            <a:r>
              <a:rPr lang="en-US" sz="2800" dirty="0"/>
              <a:t> </a:t>
            </a:r>
            <a:r>
              <a:rPr lang="en-US" sz="2800" dirty="0" err="1"/>
              <a:t>pihak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mematuhi</a:t>
            </a:r>
            <a:r>
              <a:rPr lang="en-US" sz="2800" dirty="0"/>
              <a:t> </a:t>
            </a:r>
            <a:r>
              <a:rPr lang="en-US" sz="2800" dirty="0" err="1"/>
              <a:t>aturan</a:t>
            </a:r>
            <a:r>
              <a:rPr lang="en-US" sz="2800" dirty="0"/>
              <a:t> </a:t>
            </a:r>
            <a:r>
              <a:rPr lang="en-US" sz="2800" dirty="0" err="1"/>
              <a:t>bersama</a:t>
            </a:r>
            <a:r>
              <a:rPr lang="en-US" sz="2800" dirty="0"/>
              <a:t> </a:t>
            </a:r>
            <a:r>
              <a:rPr lang="en-US" sz="2800" dirty="0" err="1"/>
              <a:t>yg</a:t>
            </a:r>
            <a:r>
              <a:rPr lang="en-US" sz="2800" dirty="0"/>
              <a:t> </a:t>
            </a:r>
            <a:r>
              <a:rPr lang="en-US" sz="2800" dirty="0" err="1"/>
              <a:t>sudah</a:t>
            </a:r>
            <a:r>
              <a:rPr lang="en-US" sz="2800" dirty="0"/>
              <a:t> </a:t>
            </a:r>
            <a:r>
              <a:rPr lang="en-US" sz="2800" dirty="0" err="1"/>
              <a:t>disepakati</a:t>
            </a:r>
            <a:r>
              <a:rPr lang="en-US" sz="2800" dirty="0"/>
              <a:t>.</a:t>
            </a:r>
          </a:p>
          <a:p>
            <a:pPr>
              <a:buFont typeface="Wingdings 2" pitchFamily="18" charset="2"/>
              <a:buNone/>
              <a:defRPr/>
            </a:pPr>
            <a:r>
              <a:rPr lang="en-US" sz="2800" dirty="0"/>
              <a:t>	</a:t>
            </a:r>
            <a:endParaRPr lang="id-ID" sz="2800" dirty="0"/>
          </a:p>
          <a:p>
            <a:pPr>
              <a:buFont typeface="Wingdings 2" pitchFamily="18" charset="2"/>
              <a:buNone/>
              <a:defRPr/>
            </a:pPr>
            <a:endParaRPr lang="id-ID" dirty="0"/>
          </a:p>
          <a:p>
            <a:pPr marL="495300" indent="-495300" eaLnBrk="1" fontAlgn="auto" hangingPunct="1">
              <a:spcAft>
                <a:spcPts val="0"/>
              </a:spcAft>
              <a:buClrTx/>
              <a:buFont typeface="Wingdings 2" pitchFamily="18" charset="2"/>
              <a:buAutoNum type="arabicPeriod"/>
              <a:defRPr/>
            </a:pPr>
            <a:endParaRPr lang="id-ID" dirty="0"/>
          </a:p>
          <a:p>
            <a:pPr>
              <a:defRPr/>
            </a:pPr>
            <a:endParaRPr lang="id-ID" dirty="0"/>
          </a:p>
          <a:p>
            <a:pPr>
              <a:defRPr/>
            </a:pPr>
            <a:endParaRPr lang="id-ID" dirty="0"/>
          </a:p>
          <a:p>
            <a:pPr marL="495300" indent="-495300" eaLnBrk="1" fontAlgn="auto" hangingPunct="1">
              <a:spcAft>
                <a:spcPts val="0"/>
              </a:spcAft>
              <a:buClrTx/>
              <a:buFont typeface="Wingdings 2" pitchFamily="18" charset="2"/>
              <a:buAutoNum type="arabicPeriod"/>
              <a:defRPr/>
            </a:pPr>
            <a:endParaRPr lang="id-ID" i="1" dirty="0"/>
          </a:p>
          <a:p>
            <a:pPr marL="495300" indent="-49530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055389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5"/>
          <p:cNvSpPr>
            <a:spLocks noGrp="1"/>
          </p:cNvSpPr>
          <p:nvPr>
            <p:ph type="subTitle" idx="4294967295"/>
          </p:nvPr>
        </p:nvSpPr>
        <p:spPr>
          <a:xfrm>
            <a:off x="1285875" y="571500"/>
            <a:ext cx="7858125" cy="5753100"/>
          </a:xfrm>
        </p:spPr>
        <p:txBody>
          <a:bodyPr>
            <a:normAutofit fontScale="92500" lnSpcReduction="10000"/>
          </a:bodyPr>
          <a:lstStyle/>
          <a:p>
            <a:pPr>
              <a:buFont typeface="Wingdings 2" pitchFamily="18" charset="2"/>
              <a:buNone/>
              <a:defRPr/>
            </a:pPr>
            <a:r>
              <a:rPr lang="en-US" i="1" dirty="0"/>
              <a:t>	</a:t>
            </a:r>
            <a:r>
              <a:rPr lang="en-US" sz="2800" i="1" dirty="0">
                <a:solidFill>
                  <a:srgbClr val="FFC000"/>
                </a:solidFill>
              </a:rPr>
              <a:t>5. </a:t>
            </a:r>
            <a:r>
              <a:rPr lang="en-US" sz="2800" i="1" dirty="0" err="1">
                <a:solidFill>
                  <a:srgbClr val="FFC000"/>
                </a:solidFill>
              </a:rPr>
              <a:t>Redefenisi</a:t>
            </a:r>
            <a:r>
              <a:rPr lang="en-US" sz="2800" i="1" dirty="0">
                <a:solidFill>
                  <a:srgbClr val="FFC000"/>
                </a:solidFill>
              </a:rPr>
              <a:t> </a:t>
            </a:r>
            <a:r>
              <a:rPr lang="en-US" sz="2800" i="1" dirty="0" err="1">
                <a:solidFill>
                  <a:srgbClr val="FFC000"/>
                </a:solidFill>
              </a:rPr>
              <a:t>hubungan</a:t>
            </a:r>
            <a:endParaRPr lang="en-US" sz="2800" i="1" dirty="0">
              <a:solidFill>
                <a:srgbClr val="FFC000"/>
              </a:solidFill>
            </a:endParaRPr>
          </a:p>
          <a:p>
            <a:pPr>
              <a:buFont typeface="Wingdings 2" pitchFamily="18" charset="2"/>
              <a:buNone/>
              <a:defRPr/>
            </a:pPr>
            <a:r>
              <a:rPr lang="id-ID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Pada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tahap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ini</a:t>
            </a:r>
            <a:r>
              <a:rPr lang="en-US" sz="2800" dirty="0">
                <a:solidFill>
                  <a:srgbClr val="FFC000"/>
                </a:solidFill>
              </a:rPr>
              <a:t> ,  </a:t>
            </a:r>
            <a:r>
              <a:rPr lang="en-US" sz="2800" dirty="0" err="1">
                <a:solidFill>
                  <a:srgbClr val="FFC000"/>
                </a:solidFill>
              </a:rPr>
              <a:t>seiring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dengan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berlalunya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waktu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ada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perubahan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dan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tuntutan</a:t>
            </a:r>
            <a:r>
              <a:rPr lang="en-US" sz="2800" dirty="0">
                <a:solidFill>
                  <a:srgbClr val="FFC000"/>
                </a:solidFill>
              </a:rPr>
              <a:t> yang </a:t>
            </a:r>
            <a:r>
              <a:rPr lang="en-US" sz="2800" dirty="0" err="1">
                <a:solidFill>
                  <a:srgbClr val="FFC000"/>
                </a:solidFill>
              </a:rPr>
              <a:t>terjadi</a:t>
            </a:r>
            <a:r>
              <a:rPr lang="en-US" sz="2800" dirty="0">
                <a:solidFill>
                  <a:srgbClr val="FFC000"/>
                </a:solidFill>
              </a:rPr>
              <a:t>. Ada </a:t>
            </a:r>
            <a:r>
              <a:rPr lang="en-US" sz="2800" dirty="0" err="1">
                <a:solidFill>
                  <a:srgbClr val="FFC000"/>
                </a:solidFill>
              </a:rPr>
              <a:t>kebutuhan</a:t>
            </a:r>
            <a:r>
              <a:rPr lang="en-US" sz="2800" dirty="0">
                <a:solidFill>
                  <a:srgbClr val="FFC000"/>
                </a:solidFill>
              </a:rPr>
              <a:t> yang </a:t>
            </a:r>
            <a:r>
              <a:rPr lang="en-US" sz="2800" dirty="0" err="1">
                <a:solidFill>
                  <a:srgbClr val="FFC000"/>
                </a:solidFill>
              </a:rPr>
              <a:t>berubah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dan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bertambah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dengan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saat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ketika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memulai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hubungan</a:t>
            </a:r>
            <a:r>
              <a:rPr lang="en-US" sz="2800" dirty="0">
                <a:solidFill>
                  <a:srgbClr val="FFC000"/>
                </a:solidFill>
              </a:rPr>
              <a:t> interpersonal.</a:t>
            </a:r>
          </a:p>
          <a:p>
            <a:pPr>
              <a:buFont typeface="Wingdings 2" pitchFamily="18" charset="2"/>
              <a:buNone/>
              <a:defRPr/>
            </a:pPr>
            <a:r>
              <a:rPr lang="en-US" sz="2800" dirty="0" err="1">
                <a:solidFill>
                  <a:srgbClr val="FFC000"/>
                </a:solidFill>
              </a:rPr>
              <a:t>Misalnya</a:t>
            </a:r>
            <a:r>
              <a:rPr lang="en-US" sz="2800" dirty="0">
                <a:solidFill>
                  <a:srgbClr val="FFC000"/>
                </a:solidFill>
              </a:rPr>
              <a:t> : </a:t>
            </a:r>
          </a:p>
          <a:p>
            <a:pPr>
              <a:buFont typeface="Wingdings 2" pitchFamily="18" charset="2"/>
              <a:buNone/>
              <a:defRPr/>
            </a:pPr>
            <a:r>
              <a:rPr lang="en-US" sz="2800" dirty="0">
                <a:solidFill>
                  <a:srgbClr val="FFC000"/>
                </a:solidFill>
              </a:rPr>
              <a:t>-</a:t>
            </a:r>
            <a:r>
              <a:rPr lang="en-US" sz="2800" dirty="0" err="1">
                <a:solidFill>
                  <a:srgbClr val="FFC000"/>
                </a:solidFill>
              </a:rPr>
              <a:t>salah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satu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pasangan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merasa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bosan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dengan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kehidupan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yg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mereka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jalani</a:t>
            </a:r>
            <a:r>
              <a:rPr lang="en-US" sz="2800" dirty="0">
                <a:solidFill>
                  <a:srgbClr val="FFC000"/>
                </a:solidFill>
              </a:rPr>
              <a:t>, </a:t>
            </a:r>
            <a:r>
              <a:rPr lang="en-US" sz="2800" dirty="0" err="1">
                <a:solidFill>
                  <a:srgbClr val="FFC000"/>
                </a:solidFill>
              </a:rPr>
              <a:t>dan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mulai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merasa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tidak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nyaman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terhadap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pasangannya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yg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tidak</a:t>
            </a:r>
            <a:r>
              <a:rPr lang="en-US" sz="2800" dirty="0">
                <a:solidFill>
                  <a:srgbClr val="FFC000"/>
                </a:solidFill>
              </a:rPr>
              <a:t> juga </a:t>
            </a:r>
            <a:r>
              <a:rPr lang="en-US" sz="2800" dirty="0" err="1">
                <a:solidFill>
                  <a:srgbClr val="FFC000"/>
                </a:solidFill>
              </a:rPr>
              <a:t>berubah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seperti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harapannya</a:t>
            </a:r>
            <a:r>
              <a:rPr lang="en-US" sz="2800" dirty="0">
                <a:solidFill>
                  <a:srgbClr val="FFC000"/>
                </a:solidFill>
              </a:rPr>
              <a:t>.</a:t>
            </a:r>
          </a:p>
          <a:p>
            <a:pPr>
              <a:buFont typeface="Wingdings 2" pitchFamily="18" charset="2"/>
              <a:buNone/>
              <a:defRPr/>
            </a:pPr>
            <a:r>
              <a:rPr lang="en-US" sz="2800" dirty="0">
                <a:solidFill>
                  <a:srgbClr val="FFC000"/>
                </a:solidFill>
              </a:rPr>
              <a:t>-</a:t>
            </a:r>
            <a:r>
              <a:rPr lang="en-US" sz="2800" dirty="0" err="1">
                <a:solidFill>
                  <a:srgbClr val="FFC000"/>
                </a:solidFill>
              </a:rPr>
              <a:t>Dalam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situasi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hubungan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kerja</a:t>
            </a:r>
            <a:r>
              <a:rPr lang="en-US" sz="2800" dirty="0">
                <a:solidFill>
                  <a:srgbClr val="FFC000"/>
                </a:solidFill>
              </a:rPr>
              <a:t>, </a:t>
            </a:r>
            <a:r>
              <a:rPr lang="en-US" sz="2800" dirty="0" err="1">
                <a:solidFill>
                  <a:srgbClr val="FFC000"/>
                </a:solidFill>
              </a:rPr>
              <a:t>pegawai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yg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sudah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bekerja</a:t>
            </a:r>
            <a:r>
              <a:rPr lang="en-US" sz="2800" dirty="0">
                <a:solidFill>
                  <a:srgbClr val="FFC000"/>
                </a:solidFill>
              </a:rPr>
              <a:t> di </a:t>
            </a:r>
            <a:r>
              <a:rPr lang="en-US" sz="2800" dirty="0" err="1">
                <a:solidFill>
                  <a:srgbClr val="FFC000"/>
                </a:solidFill>
              </a:rPr>
              <a:t>satu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posisi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kedudukan</a:t>
            </a:r>
            <a:r>
              <a:rPr lang="en-US" sz="2800" dirty="0">
                <a:solidFill>
                  <a:srgbClr val="FFC000"/>
                </a:solidFill>
              </a:rPr>
              <a:t>, </a:t>
            </a:r>
            <a:r>
              <a:rPr lang="en-US" sz="2800" dirty="0" err="1">
                <a:solidFill>
                  <a:srgbClr val="FFC000"/>
                </a:solidFill>
              </a:rPr>
              <a:t>mulai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bosan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dan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menginginkan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posisi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jabatan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yg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lebih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tinggi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lagi.Jika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tuntutan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perubahan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terlalu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ekstrim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dan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mendesak</a:t>
            </a:r>
            <a:r>
              <a:rPr lang="en-US" sz="2800" dirty="0">
                <a:solidFill>
                  <a:srgbClr val="FFC000"/>
                </a:solidFill>
              </a:rPr>
              <a:t>, </a:t>
            </a:r>
            <a:r>
              <a:rPr lang="en-US" sz="2800" dirty="0" err="1">
                <a:solidFill>
                  <a:srgbClr val="FFC000"/>
                </a:solidFill>
              </a:rPr>
              <a:t>maka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akan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terjadi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konflik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hubungan</a:t>
            </a:r>
            <a:r>
              <a:rPr lang="en-US" sz="2800" dirty="0">
                <a:solidFill>
                  <a:srgbClr val="FFC000"/>
                </a:solidFill>
              </a:rPr>
              <a:t> interpersonal.</a:t>
            </a:r>
          </a:p>
          <a:p>
            <a:pPr>
              <a:buFont typeface="Wingdings 2" pitchFamily="18" charset="2"/>
              <a:buNone/>
              <a:defRPr/>
            </a:pPr>
            <a:endParaRPr lang="id-ID" sz="2800" dirty="0"/>
          </a:p>
          <a:p>
            <a:pPr>
              <a:defRPr/>
            </a:pPr>
            <a:endParaRPr lang="id-ID" dirty="0"/>
          </a:p>
          <a:p>
            <a:pPr>
              <a:defRPr/>
            </a:pPr>
            <a:endParaRPr lang="id-ID" dirty="0"/>
          </a:p>
          <a:p>
            <a:pPr marL="495300" indent="-495300" eaLnBrk="1" fontAlgn="auto" hangingPunct="1">
              <a:spcAft>
                <a:spcPts val="0"/>
              </a:spcAft>
              <a:buClrTx/>
              <a:buFont typeface="Wingdings 2" pitchFamily="18" charset="2"/>
              <a:buAutoNum type="arabicPeriod"/>
              <a:defRPr/>
            </a:pPr>
            <a:endParaRPr lang="id-ID" i="1" dirty="0"/>
          </a:p>
          <a:p>
            <a:pPr marL="495300" indent="-49530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16171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5.Redefenisi </a:t>
            </a:r>
            <a:r>
              <a:rPr lang="en-US" dirty="0" err="1"/>
              <a:t>hubungan</a:t>
            </a:r>
            <a:r>
              <a:rPr lang="en-US" dirty="0"/>
              <a:t> 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konflik</a:t>
            </a:r>
            <a:r>
              <a:rPr lang="en-US" dirty="0"/>
              <a:t>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, </a:t>
            </a:r>
            <a:r>
              <a:rPr lang="en-US" dirty="0" err="1"/>
              <a:t>inilah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mulanya</a:t>
            </a:r>
            <a:r>
              <a:rPr lang="en-US" dirty="0"/>
              <a:t> </a:t>
            </a:r>
            <a:r>
              <a:rPr lang="en-US" dirty="0" err="1"/>
              <a:t>terjadinya</a:t>
            </a:r>
            <a:r>
              <a:rPr lang="en-US" dirty="0"/>
              <a:t> proses </a:t>
            </a:r>
            <a:r>
              <a:rPr lang="en-US" dirty="0" err="1"/>
              <a:t>kerusakan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interpersonal.</a:t>
            </a:r>
          </a:p>
          <a:p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konflik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diatasi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kesepakatan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diselamatkan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842082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316</TotalTime>
  <Words>2407</Words>
  <Application>Microsoft Office PowerPoint</Application>
  <PresentationFormat>On-screen Show (4:3)</PresentationFormat>
  <Paragraphs>169</Paragraphs>
  <Slides>33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2" baseType="lpstr">
      <vt:lpstr>Arial</vt:lpstr>
      <vt:lpstr>Calibri</vt:lpstr>
      <vt:lpstr>Constantia</vt:lpstr>
      <vt:lpstr>Gill Sans MT</vt:lpstr>
      <vt:lpstr>Jokerman</vt:lpstr>
      <vt:lpstr>Verdana</vt:lpstr>
      <vt:lpstr>Wingdings</vt:lpstr>
      <vt:lpstr>Wingdings 2</vt:lpstr>
      <vt:lpstr>Solstice</vt:lpstr>
      <vt:lpstr>PowerPoint Presentation</vt:lpstr>
      <vt:lpstr>Siklus Hubungan Interpersonal</vt:lpstr>
      <vt:lpstr>Siklus Hubungan Interpersonal  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5.Redefenisi hubungan :</vt:lpstr>
      <vt:lpstr>Deteriorasi (Menuju Perpisahan)</vt:lpstr>
      <vt:lpstr>PowerPoint Presentation</vt:lpstr>
      <vt:lpstr>PowerPoint Presentation</vt:lpstr>
      <vt:lpstr>Menciptakan Suasana Hubungan Interpersonal Yang Baik </vt:lpstr>
      <vt:lpstr>PowerPoint Presentation</vt:lpstr>
      <vt:lpstr>Faktor yang memicu penurunan kadar Hubungan Interpersonal</vt:lpstr>
      <vt:lpstr>Faktor yang memicu penurunan kadar Hubungan Interpersonal</vt:lpstr>
      <vt:lpstr>Model/Teori Komunikasi Interpersonal</vt:lpstr>
      <vt:lpstr>PowerPoint Presentation</vt:lpstr>
      <vt:lpstr>PowerPoint Presentation</vt:lpstr>
      <vt:lpstr>2.Teori/model Peranan</vt:lpstr>
      <vt:lpstr>PowerPoint Presentation</vt:lpstr>
      <vt:lpstr>a.Sikap orang tua (parent)</vt:lpstr>
      <vt:lpstr>b.Sikap dewasa (adult)</vt:lpstr>
      <vt:lpstr>c.Sikap anak anak (child)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2.  Tran­saksi silang</vt:lpstr>
      <vt:lpstr>3. Transaksi tersembunyi</vt:lpstr>
      <vt:lpstr>PowerPoint Presentation</vt:lpstr>
      <vt:lpstr>TERIMA 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Siklus Hubungan Interpersonal</dc:title>
  <dc:creator>ASUS</dc:creator>
  <cp:lastModifiedBy>HP</cp:lastModifiedBy>
  <cp:revision>28</cp:revision>
  <dcterms:created xsi:type="dcterms:W3CDTF">2020-03-19T01:13:00Z</dcterms:created>
  <dcterms:modified xsi:type="dcterms:W3CDTF">2020-06-18T17:39:18Z</dcterms:modified>
</cp:coreProperties>
</file>